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5"/>
  </p:notesMasterIdLst>
  <p:sldIdLst>
    <p:sldId id="256" r:id="rId2"/>
    <p:sldId id="258" r:id="rId3"/>
    <p:sldId id="259" r:id="rId4"/>
    <p:sldId id="260" r:id="rId5"/>
    <p:sldId id="294" r:id="rId6"/>
    <p:sldId id="262" r:id="rId7"/>
    <p:sldId id="263" r:id="rId8"/>
    <p:sldId id="292" r:id="rId9"/>
    <p:sldId id="290" r:id="rId10"/>
    <p:sldId id="266" r:id="rId11"/>
    <p:sldId id="295" r:id="rId12"/>
    <p:sldId id="268" r:id="rId13"/>
    <p:sldId id="269" r:id="rId14"/>
  </p:sldIdLst>
  <p:sldSz cx="9144000" cy="5143500" type="screen16x9"/>
  <p:notesSz cx="6858000" cy="9144000"/>
  <p:embeddedFontLst>
    <p:embeddedFont>
      <p:font typeface="Quattrocento Sans" panose="020B0502050000020003" pitchFamily="34" charset="0"/>
      <p:regular r:id="rId16"/>
      <p:bold r:id="rId17"/>
      <p:italic r:id="rId18"/>
      <p:boldItalic r:id="rId19"/>
    </p:embeddedFont>
    <p:embeddedFont>
      <p:font typeface="Roboto"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EBE5198-F50D-C04C-9884-B6B1FE847CDC}">
          <p14:sldIdLst>
            <p14:sldId id="256"/>
            <p14:sldId id="258"/>
            <p14:sldId id="259"/>
            <p14:sldId id="260"/>
            <p14:sldId id="294"/>
            <p14:sldId id="262"/>
            <p14:sldId id="263"/>
            <p14:sldId id="292"/>
            <p14:sldId id="290"/>
            <p14:sldId id="266"/>
            <p14:sldId id="295"/>
            <p14:sldId id="268"/>
            <p14:sldId id="269"/>
          </p14:sldIdLst>
        </p14:section>
        <p14:section name="Appendix" id="{04F1E471-ACD7-794A-AEA9-47CF4A1EC36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rae Kongchan" initials="" lastIdx="1" clrIdx="0"/>
  <p:cmAuthor id="1" name="Joyce Xinyi Jiang"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9999"/>
    <a:srgbClr val="D0CECE"/>
    <a:srgbClr val="1BB953"/>
    <a:srgbClr val="FFFFFF"/>
    <a:srgbClr val="E3E982"/>
    <a:srgbClr val="893AF1"/>
    <a:srgbClr val="076829"/>
    <a:srgbClr val="0B090B"/>
    <a:srgbClr val="000000"/>
    <a:srgbClr val="1E21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E201FC-1D93-4914-A79B-5A899606A898}">
  <a:tblStyle styleId="{5EE201FC-1D93-4914-A79B-5A899606A8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3593F21-86A4-4F11-A1C5-C713F851A87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5802"/>
  </p:normalViewPr>
  <p:slideViewPr>
    <p:cSldViewPr snapToGrid="0">
      <p:cViewPr varScale="1">
        <p:scale>
          <a:sx n="144" d="100"/>
          <a:sy n="144" d="100"/>
        </p:scale>
        <p:origin x="72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981e55c7fb_10_3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a:lnSpc>
                <a:spcPct val="150000"/>
              </a:lnSpc>
              <a:spcAft>
                <a:spcPts val="500"/>
              </a:spcAft>
            </a:pPr>
            <a:r>
              <a:rPr lang="en-MY" dirty="0">
                <a:solidFill>
                  <a:srgbClr val="000000"/>
                </a:solidFill>
                <a:effectLst/>
                <a:latin typeface="Helvetica Neue" panose="02000503000000020004" pitchFamily="2" charset="0"/>
              </a:rPr>
              <a:t>Has anyone heard of The Next Episode by Dr Dre? Every Breathe You Take by The Police? Do you know that both of the song, has similar danceability score of 0.8/1 on Spotify. Both are pretty popular song. And apparently, danceable. </a:t>
            </a:r>
          </a:p>
          <a:p>
            <a:pPr>
              <a:lnSpc>
                <a:spcPct val="150000"/>
              </a:lnSpc>
              <a:spcAft>
                <a:spcPts val="500"/>
              </a:spcAft>
            </a:pPr>
            <a:endParaRPr lang="en-MY" dirty="0">
              <a:solidFill>
                <a:srgbClr val="000000"/>
              </a:solidFill>
              <a:effectLst/>
              <a:latin typeface="Helvetica Neue" panose="02000503000000020004" pitchFamily="2" charset="0"/>
            </a:endParaRPr>
          </a:p>
          <a:p>
            <a:pPr>
              <a:lnSpc>
                <a:spcPct val="150000"/>
              </a:lnSpc>
              <a:spcAft>
                <a:spcPts val="500"/>
              </a:spcAft>
            </a:pPr>
            <a:r>
              <a:rPr lang="en-MY" dirty="0">
                <a:solidFill>
                  <a:srgbClr val="000000"/>
                </a:solidFill>
                <a:effectLst/>
                <a:latin typeface="Helvetica Neue" panose="02000503000000020004" pitchFamily="2" charset="0"/>
              </a:rPr>
              <a:t>Well, before we dive into it, I’m Joyce, and here we have </a:t>
            </a:r>
            <a:r>
              <a:rPr lang="en-MY" dirty="0" err="1">
                <a:solidFill>
                  <a:srgbClr val="000000"/>
                </a:solidFill>
                <a:effectLst/>
                <a:latin typeface="Helvetica Neue" panose="02000503000000020004" pitchFamily="2" charset="0"/>
              </a:rPr>
              <a:t>Prae</a:t>
            </a:r>
            <a:r>
              <a:rPr lang="en-MY" dirty="0">
                <a:solidFill>
                  <a:srgbClr val="000000"/>
                </a:solidFill>
                <a:effectLst/>
                <a:latin typeface="Helvetica Neue" panose="02000503000000020004" pitchFamily="2" charset="0"/>
              </a:rPr>
              <a:t>, Van, </a:t>
            </a:r>
            <a:r>
              <a:rPr lang="en-MY" dirty="0" err="1">
                <a:solidFill>
                  <a:srgbClr val="000000"/>
                </a:solidFill>
                <a:effectLst/>
                <a:latin typeface="Helvetica Neue" panose="02000503000000020004" pitchFamily="2" charset="0"/>
              </a:rPr>
              <a:t>Ninh</a:t>
            </a:r>
            <a:r>
              <a:rPr lang="en-MY" dirty="0">
                <a:solidFill>
                  <a:srgbClr val="000000"/>
                </a:solidFill>
                <a:effectLst/>
                <a:latin typeface="Helvetica Neue" panose="02000503000000020004" pitchFamily="2" charset="0"/>
              </a:rPr>
              <a:t>, Jacquie and </a:t>
            </a:r>
            <a:r>
              <a:rPr lang="en-MY" dirty="0" err="1">
                <a:solidFill>
                  <a:srgbClr val="000000"/>
                </a:solidFill>
                <a:effectLst/>
                <a:latin typeface="Helvetica Neue" panose="02000503000000020004" pitchFamily="2" charset="0"/>
              </a:rPr>
              <a:t>Huiling</a:t>
            </a:r>
            <a:r>
              <a:rPr lang="en-MY" dirty="0">
                <a:solidFill>
                  <a:srgbClr val="000000"/>
                </a:solidFill>
                <a:effectLst/>
                <a:latin typeface="Helvetica Neue" panose="02000503000000020004" pitchFamily="2" charset="0"/>
              </a:rPr>
              <a:t>. </a:t>
            </a:r>
          </a:p>
          <a:p>
            <a:pPr>
              <a:lnSpc>
                <a:spcPct val="150000"/>
              </a:lnSpc>
              <a:spcAft>
                <a:spcPts val="500"/>
              </a:spcAft>
            </a:pPr>
            <a:endParaRPr lang="en-MY" dirty="0">
              <a:solidFill>
                <a:srgbClr val="000000"/>
              </a:solidFill>
              <a:effectLst/>
              <a:latin typeface="Helvetica Neue" panose="02000503000000020004" pitchFamily="2" charset="0"/>
            </a:endParaRPr>
          </a:p>
          <a:p>
            <a:pPr marL="0" lvl="0" indent="0" algn="l" rtl="0">
              <a:spcBef>
                <a:spcPts val="0"/>
              </a:spcBef>
              <a:spcAft>
                <a:spcPts val="0"/>
              </a:spcAft>
              <a:buNone/>
            </a:pPr>
            <a:endParaRPr dirty="0"/>
          </a:p>
        </p:txBody>
      </p:sp>
      <p:sp>
        <p:nvSpPr>
          <p:cNvPr id="161" name="Google Shape;161;g1981e55c7fb_1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7f44542c7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9" name="Google Shape;969;g17f44542c7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SzPts val="1100"/>
              <a:buChar char="-"/>
            </a:pPr>
            <a:r>
              <a:rPr lang="en"/>
              <a:t>Preliminary model, all variables included</a:t>
            </a:r>
            <a:endParaRPr/>
          </a:p>
          <a:p>
            <a:pPr marL="457200" lvl="0" indent="-298450" algn="l" rtl="0">
              <a:spcBef>
                <a:spcPts val="0"/>
              </a:spcBef>
              <a:spcAft>
                <a:spcPts val="0"/>
              </a:spcAft>
              <a:buClr>
                <a:schemeClr val="dk1"/>
              </a:buClr>
              <a:buSzPts val="1100"/>
              <a:buChar char="-"/>
            </a:pPr>
            <a:r>
              <a:rPr lang="en">
                <a:solidFill>
                  <a:schemeClr val="dk1"/>
                </a:solidFill>
              </a:rPr>
              <a:t>After we ran a correlation, we found that Loudness and Energy are highly correlated at 0.713 which is significantly higher than the correlation between danceability and weeks on chart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Removed energy as it was the less significant variable</a:t>
            </a:r>
            <a:endParaRPr/>
          </a:p>
        </p:txBody>
      </p:sp>
      <p:sp>
        <p:nvSpPr>
          <p:cNvPr id="970" name="Google Shape;970;g17f44542c77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174c8bec2c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6" name="Google Shape;1056;g174c8bec2c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SzPts val="1100"/>
              <a:buChar char="-"/>
            </a:pPr>
            <a:r>
              <a:rPr lang="en"/>
              <a:t>After removing energy, loudness becomes a more significant predictor</a:t>
            </a:r>
            <a:endParaRPr/>
          </a:p>
          <a:p>
            <a:pPr marL="457200" lvl="0" indent="-298450" algn="l" rtl="0">
              <a:spcBef>
                <a:spcPts val="0"/>
              </a:spcBef>
              <a:spcAft>
                <a:spcPts val="0"/>
              </a:spcAft>
              <a:buSzPts val="1100"/>
              <a:buChar char="-"/>
            </a:pPr>
            <a:r>
              <a:rPr lang="en"/>
              <a:t>The R2 value also remains at 0.16 after removing so there was not a big change in the strength of the model</a:t>
            </a:r>
            <a:endParaRPr/>
          </a:p>
          <a:p>
            <a:pPr marL="457200" lvl="0" indent="-298450" algn="l" rtl="0">
              <a:spcBef>
                <a:spcPts val="0"/>
              </a:spcBef>
              <a:spcAft>
                <a:spcPts val="0"/>
              </a:spcAft>
              <a:buClr>
                <a:schemeClr val="dk1"/>
              </a:buClr>
              <a:buSzPts val="1100"/>
              <a:buChar char="-"/>
            </a:pPr>
            <a:r>
              <a:rPr lang="en">
                <a:solidFill>
                  <a:schemeClr val="dk1"/>
                </a:solidFill>
              </a:rPr>
              <a:t>Danceability is not significant with a p-value of 0.56 and has only a very minor effect on weeks on chart: when the danceability increases by 1% the weeks on chart actually decreases by 0.18%</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was expected given the exploratory data analysis: in the scatter plot there was not a linear relationship between dancebality and weeks on chart</a:t>
            </a:r>
            <a:endParaRPr/>
          </a:p>
          <a:p>
            <a:pPr marL="457200" lvl="0" indent="-298450" algn="l" rtl="0">
              <a:spcBef>
                <a:spcPts val="0"/>
              </a:spcBef>
              <a:spcAft>
                <a:spcPts val="0"/>
              </a:spcAft>
              <a:buSzPts val="1100"/>
              <a:buChar char="-"/>
            </a:pPr>
            <a:r>
              <a:rPr lang="en"/>
              <a:t>Although  danceability is not significant, our 3 control variables all are in terms of p-value but also in their effect on weeks on chart:</a:t>
            </a:r>
            <a:endParaRPr/>
          </a:p>
          <a:p>
            <a:pPr marL="914400" lvl="1" indent="-298450" algn="l" rtl="0">
              <a:spcBef>
                <a:spcPts val="0"/>
              </a:spcBef>
              <a:spcAft>
                <a:spcPts val="0"/>
              </a:spcAft>
              <a:buSzPts val="1100"/>
              <a:buChar char="-"/>
            </a:pPr>
            <a:r>
              <a:rPr lang="en"/>
              <a:t>After taking the exponent -1 and times 100, if a song is on TikTok it corresponds to a 295% increase in weeks on chart, a 1%increase in streams leads to a 1.47% increase in weeks on chart, and a one percent increase in loudness leads to a 12.2% increase in weeks on chart</a:t>
            </a:r>
            <a:endParaRPr/>
          </a:p>
        </p:txBody>
      </p:sp>
      <p:sp>
        <p:nvSpPr>
          <p:cNvPr id="1057" name="Google Shape;1057;g174c8bec2c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2330385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96e199e905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1" name="Google Shape;1141;g196e199e905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5275" algn="l" rtl="0">
              <a:lnSpc>
                <a:spcPct val="150000"/>
              </a:lnSpc>
              <a:spcBef>
                <a:spcPts val="0"/>
              </a:spcBef>
              <a:spcAft>
                <a:spcPts val="0"/>
              </a:spcAft>
              <a:buClr>
                <a:schemeClr val="dk1"/>
              </a:buClr>
              <a:buSzPts val="1050"/>
              <a:buChar char="-"/>
            </a:pPr>
            <a:r>
              <a:rPr lang="en" sz="1050" dirty="0">
                <a:solidFill>
                  <a:schemeClr val="dk1"/>
                </a:solidFill>
                <a:highlight>
                  <a:schemeClr val="lt1"/>
                </a:highlight>
              </a:rPr>
              <a:t>TikTok, Streams and Loudness seems to be significant predictors of weeks on chart: our controls ended up being stronger than our main variable</a:t>
            </a:r>
            <a:endParaRPr sz="1050" dirty="0">
              <a:solidFill>
                <a:schemeClr val="dk1"/>
              </a:solidFill>
              <a:highlight>
                <a:schemeClr val="lt1"/>
              </a:highlight>
            </a:endParaRPr>
          </a:p>
          <a:p>
            <a:pPr marL="457200" lvl="0" indent="-295275" algn="l" rtl="0">
              <a:lnSpc>
                <a:spcPct val="150000"/>
              </a:lnSpc>
              <a:spcBef>
                <a:spcPts val="0"/>
              </a:spcBef>
              <a:spcAft>
                <a:spcPts val="0"/>
              </a:spcAft>
              <a:buClr>
                <a:schemeClr val="dk1"/>
              </a:buClr>
              <a:buSzPts val="1050"/>
              <a:buChar char="-"/>
            </a:pPr>
            <a:r>
              <a:rPr lang="en" sz="1050" dirty="0">
                <a:solidFill>
                  <a:schemeClr val="dk1"/>
                </a:solidFill>
                <a:highlight>
                  <a:schemeClr val="lt1"/>
                </a:highlight>
              </a:rPr>
              <a:t>One reason that danceability could have not been a significant variable is because we assumed more danceable songs would be the ones that are popular on TikTok due to dance trends: however, after looking at the data it is not that straightforward and there seems to be a lot more elements that inform TikTok trends</a:t>
            </a:r>
            <a:endParaRPr sz="1050" dirty="0">
              <a:solidFill>
                <a:schemeClr val="dk1"/>
              </a:solidFill>
              <a:highlight>
                <a:schemeClr val="lt1"/>
              </a:highlight>
            </a:endParaRPr>
          </a:p>
          <a:p>
            <a:pPr marL="457200" lvl="0" indent="-295275" algn="l" rtl="0">
              <a:lnSpc>
                <a:spcPct val="150000"/>
              </a:lnSpc>
              <a:spcBef>
                <a:spcPts val="0"/>
              </a:spcBef>
              <a:spcAft>
                <a:spcPts val="0"/>
              </a:spcAft>
              <a:buClr>
                <a:schemeClr val="dk1"/>
              </a:buClr>
              <a:buSzPts val="1050"/>
              <a:buChar char="-"/>
            </a:pPr>
            <a:r>
              <a:rPr lang="en" sz="1050" dirty="0">
                <a:solidFill>
                  <a:schemeClr val="dk1"/>
                </a:solidFill>
                <a:highlight>
                  <a:schemeClr val="lt1"/>
                </a:highlight>
              </a:rPr>
              <a:t>Given the R2 of our model was fairly low at 0.16, there are also clearly a lot of outside elements that we don’t have included that could be having an affect such as:</a:t>
            </a:r>
            <a:endParaRPr sz="1050" dirty="0">
              <a:solidFill>
                <a:schemeClr val="dk1"/>
              </a:solidFill>
              <a:highlight>
                <a:schemeClr val="lt1"/>
              </a:highlight>
            </a:endParaRPr>
          </a:p>
          <a:p>
            <a:pPr marL="914400" lvl="1" indent="-295275" algn="l" rtl="0">
              <a:lnSpc>
                <a:spcPct val="150000"/>
              </a:lnSpc>
              <a:spcBef>
                <a:spcPts val="0"/>
              </a:spcBef>
              <a:spcAft>
                <a:spcPts val="0"/>
              </a:spcAft>
              <a:buClr>
                <a:schemeClr val="dk1"/>
              </a:buClr>
              <a:buSzPts val="1050"/>
              <a:buChar char="-"/>
            </a:pPr>
            <a:r>
              <a:rPr lang="en" sz="1050" dirty="0">
                <a:solidFill>
                  <a:schemeClr val="dk1"/>
                </a:solidFill>
                <a:highlight>
                  <a:schemeClr val="lt1"/>
                </a:highlight>
              </a:rPr>
              <a:t>Seasonality, in particular Christmas songs topping the charts around the holidays</a:t>
            </a:r>
            <a:endParaRPr sz="1050" dirty="0">
              <a:solidFill>
                <a:schemeClr val="dk1"/>
              </a:solidFill>
              <a:highlight>
                <a:schemeClr val="lt1"/>
              </a:highlight>
            </a:endParaRPr>
          </a:p>
          <a:p>
            <a:pPr marL="914400" lvl="1" indent="-295275" algn="l" rtl="0">
              <a:lnSpc>
                <a:spcPct val="150000"/>
              </a:lnSpc>
              <a:spcBef>
                <a:spcPts val="0"/>
              </a:spcBef>
              <a:spcAft>
                <a:spcPts val="0"/>
              </a:spcAft>
              <a:buClr>
                <a:schemeClr val="dk1"/>
              </a:buClr>
              <a:buSzPts val="1050"/>
              <a:buChar char="-"/>
            </a:pPr>
            <a:r>
              <a:rPr lang="en" sz="1050" dirty="0">
                <a:solidFill>
                  <a:schemeClr val="dk1"/>
                </a:solidFill>
                <a:highlight>
                  <a:schemeClr val="lt1"/>
                </a:highlight>
              </a:rPr>
              <a:t>Movies and TV: often times songs that are trending on TikTok come from Movie and TV soundtracks</a:t>
            </a:r>
            <a:endParaRPr sz="1050" dirty="0">
              <a:solidFill>
                <a:schemeClr val="dk1"/>
              </a:solidFill>
              <a:highlight>
                <a:schemeClr val="lt1"/>
              </a:highlight>
            </a:endParaRPr>
          </a:p>
          <a:p>
            <a:pPr marL="914400" lvl="1" indent="-295275" algn="l" rtl="0">
              <a:lnSpc>
                <a:spcPct val="150000"/>
              </a:lnSpc>
              <a:spcBef>
                <a:spcPts val="0"/>
              </a:spcBef>
              <a:spcAft>
                <a:spcPts val="0"/>
              </a:spcAft>
              <a:buClr>
                <a:schemeClr val="dk1"/>
              </a:buClr>
              <a:buSzPts val="1050"/>
              <a:buChar char="-"/>
            </a:pPr>
            <a:r>
              <a:rPr lang="en" sz="1050" dirty="0">
                <a:solidFill>
                  <a:schemeClr val="dk1"/>
                </a:solidFill>
                <a:highlight>
                  <a:schemeClr val="lt1"/>
                </a:highlight>
              </a:rPr>
              <a:t>Radio Play: how often a song is played on the radio</a:t>
            </a:r>
            <a:endParaRPr sz="1050" dirty="0">
              <a:solidFill>
                <a:schemeClr val="dk1"/>
              </a:solidFill>
              <a:highlight>
                <a:schemeClr val="lt1"/>
              </a:highlight>
            </a:endParaRPr>
          </a:p>
          <a:p>
            <a:pPr marL="914400" lvl="1" indent="-295275" algn="l" rtl="0">
              <a:lnSpc>
                <a:spcPct val="150000"/>
              </a:lnSpc>
              <a:spcBef>
                <a:spcPts val="0"/>
              </a:spcBef>
              <a:spcAft>
                <a:spcPts val="0"/>
              </a:spcAft>
              <a:buClr>
                <a:schemeClr val="dk1"/>
              </a:buClr>
              <a:buSzPts val="1050"/>
              <a:buChar char="-"/>
            </a:pPr>
            <a:r>
              <a:rPr lang="en" sz="1050" dirty="0">
                <a:solidFill>
                  <a:schemeClr val="dk1"/>
                </a:solidFill>
                <a:highlight>
                  <a:schemeClr val="lt1"/>
                </a:highlight>
              </a:rPr>
              <a:t>Artist News: big events in an artist's life can make their songs popular again, namely when an artist dies</a:t>
            </a:r>
            <a:endParaRPr sz="1050" dirty="0">
              <a:solidFill>
                <a:schemeClr val="dk1"/>
              </a:solidFill>
              <a:highlight>
                <a:schemeClr val="lt1"/>
              </a:highlight>
            </a:endParaRPr>
          </a:p>
          <a:p>
            <a:pPr marL="457200" lvl="0" indent="-295275" algn="l" rtl="0">
              <a:lnSpc>
                <a:spcPct val="150000"/>
              </a:lnSpc>
              <a:spcBef>
                <a:spcPts val="0"/>
              </a:spcBef>
              <a:spcAft>
                <a:spcPts val="0"/>
              </a:spcAft>
              <a:buClr>
                <a:schemeClr val="dk1"/>
              </a:buClr>
              <a:buSzPts val="1050"/>
              <a:buChar char="-"/>
            </a:pPr>
            <a:r>
              <a:rPr lang="en" sz="1050" dirty="0">
                <a:solidFill>
                  <a:schemeClr val="dk1"/>
                </a:solidFill>
                <a:highlight>
                  <a:schemeClr val="lt1"/>
                </a:highlight>
              </a:rPr>
              <a:t>Overall, danceability is not a primary factor in music popularity, but music popularity is tough to predict in general</a:t>
            </a:r>
            <a:endParaRPr sz="1050" dirty="0">
              <a:solidFill>
                <a:schemeClr val="dk1"/>
              </a:solidFill>
              <a:highlight>
                <a:schemeClr val="lt1"/>
              </a:highlight>
            </a:endParaRPr>
          </a:p>
          <a:p>
            <a:pPr marL="914400" lvl="1" indent="-295275" algn="l" rtl="0">
              <a:lnSpc>
                <a:spcPct val="150000"/>
              </a:lnSpc>
              <a:spcBef>
                <a:spcPts val="0"/>
              </a:spcBef>
              <a:spcAft>
                <a:spcPts val="0"/>
              </a:spcAft>
              <a:buClr>
                <a:schemeClr val="dk1"/>
              </a:buClr>
              <a:buSzPts val="1050"/>
              <a:buChar char="-"/>
            </a:pPr>
            <a:r>
              <a:rPr lang="en" sz="1050" dirty="0">
                <a:solidFill>
                  <a:schemeClr val="dk1"/>
                </a:solidFill>
                <a:highlight>
                  <a:schemeClr val="lt1"/>
                </a:highlight>
              </a:rPr>
              <a:t>Individual music taste is greatly informed by those around you as it’s often listened to in a social context</a:t>
            </a:r>
            <a:endParaRPr sz="1050" dirty="0">
              <a:solidFill>
                <a:schemeClr val="dk1"/>
              </a:solidFill>
              <a:highlight>
                <a:schemeClr val="lt1"/>
              </a:highlight>
            </a:endParaRPr>
          </a:p>
          <a:p>
            <a:pPr marL="914400" lvl="1" indent="-295275" algn="l" rtl="0">
              <a:lnSpc>
                <a:spcPct val="150000"/>
              </a:lnSpc>
              <a:spcBef>
                <a:spcPts val="0"/>
              </a:spcBef>
              <a:spcAft>
                <a:spcPts val="0"/>
              </a:spcAft>
              <a:buClr>
                <a:schemeClr val="dk1"/>
              </a:buClr>
              <a:buSzPts val="1050"/>
              <a:buChar char="-"/>
            </a:pPr>
            <a:r>
              <a:rPr lang="en" sz="1050" dirty="0">
                <a:solidFill>
                  <a:schemeClr val="dk1"/>
                </a:solidFill>
                <a:highlight>
                  <a:schemeClr val="lt1"/>
                </a:highlight>
              </a:rPr>
              <a:t>There’s a lot of breakout hits and unexpected comebacks, and a lot of the joy of music is its </a:t>
            </a:r>
            <a:r>
              <a:rPr lang="en" sz="1050" dirty="0" err="1">
                <a:solidFill>
                  <a:schemeClr val="dk1"/>
                </a:solidFill>
                <a:highlight>
                  <a:schemeClr val="lt1"/>
                </a:highlight>
              </a:rPr>
              <a:t>unpredictabilty</a:t>
            </a:r>
            <a:endParaRPr sz="1050" dirty="0">
              <a:solidFill>
                <a:schemeClr val="dk1"/>
              </a:solidFill>
              <a:highlight>
                <a:schemeClr val="lt1"/>
              </a:highlight>
            </a:endParaRPr>
          </a:p>
          <a:p>
            <a:pPr marL="0" lvl="0" indent="457200" algn="l" rtl="0">
              <a:lnSpc>
                <a:spcPct val="150000"/>
              </a:lnSpc>
              <a:spcBef>
                <a:spcPts val="0"/>
              </a:spcBef>
              <a:spcAft>
                <a:spcPts val="0"/>
              </a:spcAft>
              <a:buClr>
                <a:schemeClr val="dk1"/>
              </a:buClr>
              <a:buSzPts val="1100"/>
              <a:buFont typeface="Arial"/>
              <a:buNone/>
            </a:pPr>
            <a:endParaRPr sz="1050" dirty="0">
              <a:solidFill>
                <a:schemeClr val="dk1"/>
              </a:solidFill>
              <a:highlight>
                <a:srgbClr val="FFFFFF"/>
              </a:highlight>
            </a:endParaRPr>
          </a:p>
        </p:txBody>
      </p:sp>
      <p:sp>
        <p:nvSpPr>
          <p:cNvPr id="1142" name="Google Shape;1142;g196e199e905_0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196e199e905_0_25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40" name="Google Shape;1240;g196e199e905_0_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74c27bdceb_0_3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g174c27bdceb_0_3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nSpc>
                <a:spcPct val="150000"/>
              </a:lnSpc>
              <a:spcAft>
                <a:spcPts val="500"/>
              </a:spcAft>
            </a:pPr>
            <a:r>
              <a:rPr lang="en-MY" dirty="0">
                <a:solidFill>
                  <a:srgbClr val="000000"/>
                </a:solidFill>
                <a:effectLst/>
                <a:latin typeface="Helvetica Neue" panose="02000503000000020004" pitchFamily="2" charset="0"/>
              </a:rPr>
              <a:t>And we will be walking you through an introduction of our hypothesis, ideal experiment then our data and model. </a:t>
            </a:r>
          </a:p>
          <a:p>
            <a:pPr>
              <a:lnSpc>
                <a:spcPct val="150000"/>
              </a:lnSpc>
              <a:spcAft>
                <a:spcPts val="500"/>
              </a:spcAft>
            </a:pPr>
            <a:endParaRPr lang="en-MY" dirty="0">
              <a:solidFill>
                <a:srgbClr val="000000"/>
              </a:solidFill>
              <a:effectLst/>
              <a:latin typeface="Helvetica Neue" panose="02000503000000020004" pitchFamily="2" charset="0"/>
            </a:endParaRPr>
          </a:p>
          <a:p>
            <a:pPr marL="0" lvl="0" indent="0" algn="l" rtl="0">
              <a:spcBef>
                <a:spcPts val="0"/>
              </a:spcBef>
              <a:spcAft>
                <a:spcPts val="0"/>
              </a:spcAft>
              <a:buNone/>
            </a:pPr>
            <a:endParaRPr dirty="0"/>
          </a:p>
        </p:txBody>
      </p:sp>
      <p:sp>
        <p:nvSpPr>
          <p:cNvPr id="180" name="Google Shape;180;g174c27bdceb_0_3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74c27bdceb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g174c27bdceb_0_2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nSpc>
                <a:spcPct val="150000"/>
              </a:lnSpc>
              <a:spcAft>
                <a:spcPts val="500"/>
              </a:spcAft>
            </a:pPr>
            <a:r>
              <a:rPr lang="en-MY" sz="1050" dirty="0">
                <a:solidFill>
                  <a:srgbClr val="000000"/>
                </a:solidFill>
                <a:effectLst/>
                <a:latin typeface="Helvetica Neue" panose="02000503000000020004" pitchFamily="2" charset="0"/>
              </a:rPr>
              <a:t>So what is danceability? </a:t>
            </a:r>
          </a:p>
          <a:p>
            <a:pPr>
              <a:lnSpc>
                <a:spcPct val="150000"/>
              </a:lnSpc>
              <a:spcAft>
                <a:spcPts val="500"/>
              </a:spcAft>
            </a:pPr>
            <a:r>
              <a:rPr lang="en-MY" sz="1050" dirty="0">
                <a:solidFill>
                  <a:srgbClr val="000000"/>
                </a:solidFill>
                <a:effectLst/>
                <a:latin typeface="Helvetica Neue" panose="02000503000000020004" pitchFamily="2" charset="0"/>
              </a:rPr>
              <a:t>Danceability is defined as “how suitable a track is for dancing based on a combination of musical elements.”</a:t>
            </a:r>
          </a:p>
          <a:p>
            <a:pPr>
              <a:lnSpc>
                <a:spcPct val="150000"/>
              </a:lnSpc>
              <a:spcAft>
                <a:spcPts val="500"/>
              </a:spcAft>
            </a:pPr>
            <a:r>
              <a:rPr lang="en-MY" sz="1050" dirty="0">
                <a:solidFill>
                  <a:srgbClr val="000000"/>
                </a:solidFill>
                <a:effectLst/>
                <a:latin typeface="Helvetica Neue" panose="02000503000000020004" pitchFamily="2" charset="0"/>
              </a:rPr>
              <a:t>With the rise of TikTok, the danceability of a song became more evident when it is featured in many popular videos associated with trends or dance challenges. And this influence could be informing the charts itself. </a:t>
            </a:r>
          </a:p>
          <a:p>
            <a:pPr>
              <a:lnSpc>
                <a:spcPct val="150000"/>
              </a:lnSpc>
              <a:spcAft>
                <a:spcPts val="500"/>
              </a:spcAft>
            </a:pPr>
            <a:r>
              <a:rPr lang="en-MY" sz="1050" b="1" dirty="0" err="1">
                <a:solidFill>
                  <a:srgbClr val="000000"/>
                </a:solidFill>
                <a:effectLst/>
                <a:latin typeface="Helvetica Neue" panose="02000503000000020004" pitchFamily="2" charset="0"/>
              </a:rPr>
              <a:t>Parallely</a:t>
            </a:r>
            <a:r>
              <a:rPr lang="en-MY" sz="1050" b="1" dirty="0">
                <a:solidFill>
                  <a:srgbClr val="000000"/>
                </a:solidFill>
                <a:effectLst/>
                <a:latin typeface="Helvetica Neue" panose="02000503000000020004" pitchFamily="2" charset="0"/>
              </a:rPr>
              <a:t>, we question whether the danceability of the song contributes to its popularity, which in turn impacts the length of time the song stays on the chart</a:t>
            </a:r>
          </a:p>
          <a:p>
            <a:r>
              <a:rPr lang="en-MY" sz="1600" dirty="0">
                <a:solidFill>
                  <a:srgbClr val="000000"/>
                </a:solidFill>
                <a:effectLst/>
                <a:latin typeface="Helvetica Neue" panose="02000503000000020004" pitchFamily="2" charset="0"/>
              </a:rPr>
              <a:t>Although, what makes a song successful on the charts is difficult to predict. </a:t>
            </a:r>
          </a:p>
          <a:p>
            <a:r>
              <a:rPr lang="en-MY" sz="1600" dirty="0">
                <a:solidFill>
                  <a:srgbClr val="000000"/>
                </a:solidFill>
                <a:effectLst/>
                <a:latin typeface="Helvetica Neue" panose="02000503000000020004" pitchFamily="2" charset="0"/>
              </a:rPr>
              <a:t>In this way, data can help. </a:t>
            </a:r>
          </a:p>
          <a:p>
            <a:r>
              <a:rPr lang="en-MY" sz="1600" dirty="0">
                <a:solidFill>
                  <a:srgbClr val="000000"/>
                </a:solidFill>
                <a:effectLst/>
                <a:latin typeface="Helvetica Neue" panose="02000503000000020004" pitchFamily="2" charset="0"/>
              </a:rPr>
              <a:t>By assessing each song at a more granular level by musicality, we can assess if there is something specific to each song that enables its popularity. </a:t>
            </a:r>
          </a:p>
          <a:p>
            <a:r>
              <a:rPr lang="en-MY" sz="1600" dirty="0">
                <a:solidFill>
                  <a:srgbClr val="000000"/>
                </a:solidFill>
                <a:effectLst/>
                <a:latin typeface="Helvetica Neue" panose="02000503000000020004" pitchFamily="2" charset="0"/>
              </a:rPr>
              <a:t>Hence, we predict that there is a relationship between danceability score and length of time a song spends on chart. </a:t>
            </a:r>
          </a:p>
          <a:p>
            <a:pPr>
              <a:lnSpc>
                <a:spcPct val="150000"/>
              </a:lnSpc>
              <a:spcAft>
                <a:spcPts val="500"/>
              </a:spcAft>
            </a:pPr>
            <a:endParaRPr lang="en-MY" sz="1050" dirty="0">
              <a:solidFill>
                <a:srgbClr val="000000"/>
              </a:solidFill>
              <a:effectLst/>
              <a:latin typeface="Helvetica Neue" panose="02000503000000020004" pitchFamily="2" charset="0"/>
            </a:endParaRPr>
          </a:p>
          <a:p>
            <a:pPr marL="0" lvl="0" indent="457200" algn="l" rtl="0">
              <a:lnSpc>
                <a:spcPct val="150000"/>
              </a:lnSpc>
              <a:spcBef>
                <a:spcPts val="0"/>
              </a:spcBef>
              <a:spcAft>
                <a:spcPts val="0"/>
              </a:spcAft>
              <a:buClr>
                <a:schemeClr val="dk1"/>
              </a:buClr>
              <a:buSzPts val="1100"/>
              <a:buFont typeface="Arial"/>
              <a:buNone/>
            </a:pPr>
            <a:endParaRPr sz="1050" dirty="0">
              <a:solidFill>
                <a:schemeClr val="dk1"/>
              </a:solidFill>
              <a:highlight>
                <a:srgbClr val="FFFFFF"/>
              </a:highlight>
            </a:endParaRPr>
          </a:p>
        </p:txBody>
      </p:sp>
      <p:sp>
        <p:nvSpPr>
          <p:cNvPr id="367" name="Google Shape;367;g174c27bdceb_0_2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96e199e905_0_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g196e199e905_0_2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MY" dirty="0">
                <a:solidFill>
                  <a:srgbClr val="000000"/>
                </a:solidFill>
                <a:effectLst/>
                <a:latin typeface="Helvetica Neue" panose="02000503000000020004" pitchFamily="2" charset="0"/>
              </a:rPr>
              <a:t>In an ideal experiment, we will assign random songs to 3 levels of danceability, none, low or high, then observe how that it will impact the week it spends on chart. </a:t>
            </a:r>
            <a:br>
              <a:rPr lang="en-MY" dirty="0">
                <a:solidFill>
                  <a:srgbClr val="000000"/>
                </a:solidFill>
                <a:effectLst/>
                <a:latin typeface="Helvetica Neue" panose="02000503000000020004" pitchFamily="2" charset="0"/>
              </a:rPr>
            </a:br>
            <a:endParaRPr lang="en-MY" dirty="0">
              <a:solidFill>
                <a:srgbClr val="000000"/>
              </a:solidFill>
              <a:effectLst/>
              <a:latin typeface="Helvetica Neue" panose="02000503000000020004" pitchFamily="2" charset="0"/>
            </a:endParaRPr>
          </a:p>
          <a:p>
            <a:r>
              <a:rPr lang="en-MY" dirty="0">
                <a:solidFill>
                  <a:srgbClr val="000000"/>
                </a:solidFill>
                <a:effectLst/>
                <a:latin typeface="Helvetica Neue" panose="02000503000000020004" pitchFamily="2" charset="0"/>
              </a:rPr>
              <a:t>Although we recognise that this might be challenging as a song often consist of multiple attributes which are intertwined.</a:t>
            </a:r>
            <a:br>
              <a:rPr lang="en-MY" dirty="0">
                <a:solidFill>
                  <a:srgbClr val="000000"/>
                </a:solidFill>
                <a:effectLst/>
                <a:latin typeface="Helvetica Neue" panose="02000503000000020004" pitchFamily="2" charset="0"/>
              </a:rPr>
            </a:br>
            <a:endParaRPr lang="en-MY" dirty="0">
              <a:solidFill>
                <a:srgbClr val="000000"/>
              </a:solidFill>
              <a:effectLst/>
              <a:latin typeface="Helvetica Neue" panose="02000503000000020004" pitchFamily="2" charset="0"/>
            </a:endParaRPr>
          </a:p>
          <a:p>
            <a:r>
              <a:rPr lang="en-MY" dirty="0">
                <a:solidFill>
                  <a:srgbClr val="000000"/>
                </a:solidFill>
                <a:effectLst/>
                <a:latin typeface="Helvetica Neue" panose="02000503000000020004" pitchFamily="2" charset="0"/>
              </a:rPr>
              <a:t>And next, I will hand it over to </a:t>
            </a:r>
            <a:r>
              <a:rPr lang="en-MY" dirty="0" err="1">
                <a:solidFill>
                  <a:srgbClr val="000000"/>
                </a:solidFill>
                <a:effectLst/>
                <a:latin typeface="Helvetica Neue" panose="02000503000000020004" pitchFamily="2" charset="0"/>
              </a:rPr>
              <a:t>Ninh</a:t>
            </a:r>
            <a:r>
              <a:rPr lang="en-MY" dirty="0">
                <a:solidFill>
                  <a:srgbClr val="000000"/>
                </a:solidFill>
                <a:effectLst/>
                <a:latin typeface="Helvetica Neue" panose="02000503000000020004" pitchFamily="2" charset="0"/>
              </a:rPr>
              <a:t> to walk us through the data.</a:t>
            </a:r>
          </a:p>
          <a:p>
            <a:pPr marL="0" lvl="0" indent="0" algn="l" rtl="0">
              <a:spcBef>
                <a:spcPts val="0"/>
              </a:spcBef>
              <a:spcAft>
                <a:spcPts val="0"/>
              </a:spcAft>
              <a:buNone/>
            </a:pPr>
            <a:endParaRPr dirty="0"/>
          </a:p>
        </p:txBody>
      </p:sp>
      <p:sp>
        <p:nvSpPr>
          <p:cNvPr id="465" name="Google Shape;465;g196e199e905_0_2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9ec58f8dc0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g19ec58f8dc0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3 datasets: </a:t>
            </a:r>
            <a:endParaRPr dirty="0"/>
          </a:p>
          <a:p>
            <a:pPr marL="0" lvl="0" indent="0" algn="l" rtl="0">
              <a:lnSpc>
                <a:spcPct val="150000"/>
              </a:lnSpc>
              <a:spcBef>
                <a:spcPts val="0"/>
              </a:spcBef>
              <a:spcAft>
                <a:spcPts val="0"/>
              </a:spcAft>
              <a:buSzPts val="1100"/>
              <a:buNone/>
            </a:pPr>
            <a:r>
              <a:rPr lang="en" sz="1050" dirty="0">
                <a:solidFill>
                  <a:schemeClr val="dk1"/>
                </a:solidFill>
              </a:rPr>
              <a:t>1st: global top charted songs from 2022 with various attributes given to each song. </a:t>
            </a:r>
            <a:endParaRPr sz="105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sz="1050" dirty="0">
                <a:solidFill>
                  <a:schemeClr val="dk1"/>
                </a:solidFill>
              </a:rPr>
              <a:t>2nd: Spotify artists and details such as numbers of streams, </a:t>
            </a:r>
            <a:r>
              <a:rPr lang="en" sz="1050" dirty="0" err="1">
                <a:solidFill>
                  <a:schemeClr val="dk1"/>
                </a:solidFill>
              </a:rPr>
              <a:t>etc</a:t>
            </a:r>
            <a:r>
              <a:rPr lang="en" sz="1050" dirty="0">
                <a:solidFill>
                  <a:schemeClr val="dk1"/>
                </a:solidFill>
              </a:rPr>
              <a:t>, which provides an overview to how popular each artist is</a:t>
            </a:r>
            <a:endParaRPr dirty="0"/>
          </a:p>
          <a:p>
            <a:pPr marL="0" lvl="0" indent="0" algn="l" rtl="0">
              <a:spcBef>
                <a:spcPts val="0"/>
              </a:spcBef>
              <a:spcAft>
                <a:spcPts val="0"/>
              </a:spcAft>
              <a:buNone/>
            </a:pPr>
            <a:r>
              <a:rPr lang="en" sz="1050" dirty="0">
                <a:solidFill>
                  <a:schemeClr val="dk1"/>
                </a:solidFill>
              </a:rPr>
              <a:t>3rd: information of songs which appeared on TikTok. </a:t>
            </a:r>
            <a:endParaRPr sz="1050" dirty="0">
              <a:solidFill>
                <a:schemeClr val="dk1"/>
              </a:solidFill>
            </a:endParaRPr>
          </a:p>
          <a:p>
            <a:pPr marL="0" lvl="0" indent="0" algn="l" rtl="0">
              <a:spcBef>
                <a:spcPts val="0"/>
              </a:spcBef>
              <a:spcAft>
                <a:spcPts val="0"/>
              </a:spcAft>
              <a:buNone/>
            </a:pPr>
            <a:endParaRPr sz="1050" dirty="0">
              <a:solidFill>
                <a:schemeClr val="dk1"/>
              </a:solidFill>
            </a:endParaRPr>
          </a:p>
          <a:p>
            <a:pPr marL="0" lvl="0" indent="0" algn="l" rtl="0">
              <a:spcBef>
                <a:spcPts val="0"/>
              </a:spcBef>
              <a:spcAft>
                <a:spcPts val="0"/>
              </a:spcAft>
              <a:buNone/>
            </a:pPr>
            <a:r>
              <a:rPr lang="en" sz="1050" dirty="0">
                <a:solidFill>
                  <a:schemeClr val="dk1"/>
                </a:solidFill>
              </a:rPr>
              <a:t>STEP2: if the song is on </a:t>
            </a:r>
            <a:r>
              <a:rPr lang="en" sz="1050" dirty="0" err="1">
                <a:solidFill>
                  <a:schemeClr val="dk1"/>
                </a:solidFill>
              </a:rPr>
              <a:t>Tiktok</a:t>
            </a:r>
            <a:r>
              <a:rPr lang="en" sz="1050" dirty="0">
                <a:solidFill>
                  <a:schemeClr val="dk1"/>
                </a:solidFill>
              </a:rPr>
              <a:t> → we assign 1 and if not on we assign 0 </a:t>
            </a:r>
            <a:endParaRPr sz="1050" dirty="0">
              <a:solidFill>
                <a:schemeClr val="dk1"/>
              </a:solidFill>
            </a:endParaRPr>
          </a:p>
          <a:p>
            <a:pPr marL="0" lvl="0" indent="0" algn="l" rtl="0">
              <a:spcBef>
                <a:spcPts val="0"/>
              </a:spcBef>
              <a:spcAft>
                <a:spcPts val="0"/>
              </a:spcAft>
              <a:buNone/>
            </a:pPr>
            <a:r>
              <a:rPr lang="en" sz="1050" dirty="0">
                <a:solidFill>
                  <a:schemeClr val="dk1"/>
                </a:solidFill>
              </a:rPr>
              <a:t>STEP3: remove extreme outliers (remove the value exceeds 95 percentile &amp; below 5% percentile) </a:t>
            </a:r>
            <a:endParaRPr sz="1050" dirty="0">
              <a:solidFill>
                <a:schemeClr val="dk1"/>
              </a:solidFill>
            </a:endParaRPr>
          </a:p>
          <a:p>
            <a:pPr marL="0" lvl="0" indent="0" algn="l" rtl="0">
              <a:spcBef>
                <a:spcPts val="0"/>
              </a:spcBef>
              <a:spcAft>
                <a:spcPts val="0"/>
              </a:spcAft>
              <a:buNone/>
            </a:pPr>
            <a:endParaRPr sz="1050" dirty="0">
              <a:solidFill>
                <a:schemeClr val="dk1"/>
              </a:solidFill>
            </a:endParaRPr>
          </a:p>
          <a:p>
            <a:pPr marL="0" lvl="0" indent="0" algn="l" rtl="0">
              <a:spcBef>
                <a:spcPts val="0"/>
              </a:spcBef>
              <a:spcAft>
                <a:spcPts val="0"/>
              </a:spcAft>
              <a:buNone/>
            </a:pPr>
            <a:r>
              <a:rPr lang="en" sz="1050" dirty="0">
                <a:solidFill>
                  <a:schemeClr val="dk1"/>
                </a:solidFill>
              </a:rPr>
              <a:t>These are how the data looks like after cleaning &amp; transformation </a:t>
            </a:r>
            <a:endParaRPr sz="1050" dirty="0">
              <a:solidFill>
                <a:schemeClr val="dk1"/>
              </a:solidFill>
            </a:endParaRPr>
          </a:p>
        </p:txBody>
      </p:sp>
      <p:sp>
        <p:nvSpPr>
          <p:cNvPr id="546" name="Google Shape;546;g19ec58f8dc0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583253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74c27bdceb_1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1" name="Google Shape;631;g174c27bdceb_1_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From our original data, there are other musical attributes to the song as well (such as </a:t>
            </a:r>
            <a:r>
              <a:rPr lang="en" dirty="0" err="1"/>
              <a:t>acousticness</a:t>
            </a:r>
            <a:r>
              <a:rPr lang="en" dirty="0"/>
              <a:t>, key, duration). But we narrowed it down to these variables to consider for our model. Theses are the most relevant to our hypothesis and would best test our hypothesis. </a:t>
            </a:r>
            <a:endParaRPr dirty="0"/>
          </a:p>
          <a:p>
            <a:pPr marL="0" lvl="0" indent="0" algn="l" rtl="0">
              <a:spcBef>
                <a:spcPts val="0"/>
              </a:spcBef>
              <a:spcAft>
                <a:spcPts val="0"/>
              </a:spcAft>
              <a:buNone/>
            </a:pPr>
            <a:r>
              <a:rPr lang="en" dirty="0"/>
              <a:t>Streams = proxy for popularity</a:t>
            </a:r>
            <a:endParaRPr dirty="0"/>
          </a:p>
          <a:p>
            <a:pPr marL="0" lvl="0" indent="0" algn="l" rtl="0">
              <a:spcBef>
                <a:spcPts val="0"/>
              </a:spcBef>
              <a:spcAft>
                <a:spcPts val="0"/>
              </a:spcAft>
              <a:buNone/>
            </a:pPr>
            <a:r>
              <a:rPr lang="en" dirty="0"/>
              <a:t>Loudness and energy. </a:t>
            </a:r>
            <a:endParaRPr dirty="0"/>
          </a:p>
        </p:txBody>
      </p:sp>
      <p:sp>
        <p:nvSpPr>
          <p:cNvPr id="632" name="Google Shape;632;g174c27bdceb_1_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9a4e16d70b_0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g19a4e16d70b_0_1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These are the descriptive statistics of all our variables</a:t>
            </a:r>
            <a:endParaRPr/>
          </a:p>
          <a:p>
            <a:pPr marL="0" lvl="0" indent="0" algn="l" rtl="0">
              <a:spcBef>
                <a:spcPts val="0"/>
              </a:spcBef>
              <a:spcAft>
                <a:spcPts val="0"/>
              </a:spcAft>
              <a:buClr>
                <a:schemeClr val="dk1"/>
              </a:buClr>
              <a:buSzPts val="1100"/>
              <a:buFont typeface="Arial"/>
              <a:buNone/>
            </a:pPr>
            <a:r>
              <a:rPr lang="en">
                <a:solidFill>
                  <a:schemeClr val="dk1"/>
                </a:solidFill>
              </a:rPr>
              <a:t>Streams: max → 50.162 Billion Drake the artist </a:t>
            </a:r>
            <a:endParaRPr/>
          </a:p>
          <a:p>
            <a:pPr marL="0" lvl="0" indent="0" algn="l" rtl="0">
              <a:lnSpc>
                <a:spcPct val="100000"/>
              </a:lnSpc>
              <a:spcBef>
                <a:spcPts val="0"/>
              </a:spcBef>
              <a:spcAft>
                <a:spcPts val="0"/>
              </a:spcAft>
              <a:buSzPts val="1100"/>
              <a:buNone/>
            </a:pPr>
            <a:r>
              <a:rPr lang="en"/>
              <a:t>Weeks on chart: 104 (2 years: Adore you by Harry Styles) There are very extreme values. </a:t>
            </a:r>
            <a:endParaRPr/>
          </a:p>
          <a:p>
            <a:pPr marL="0" lvl="0" indent="0" algn="l" rtl="0">
              <a:lnSpc>
                <a:spcPct val="100000"/>
              </a:lnSpc>
              <a:spcBef>
                <a:spcPts val="0"/>
              </a:spcBef>
              <a:spcAft>
                <a:spcPts val="0"/>
              </a:spcAft>
              <a:buSzPts val="1100"/>
              <a:buNone/>
            </a:pPr>
            <a:r>
              <a:rPr lang="en"/>
              <a:t>Danceability: minimum is 0.398 which indicates that it is impossible to have 0 in danceability → links back to our point that the ideal experiment is unrealistic </a:t>
            </a:r>
            <a:endParaRPr/>
          </a:p>
          <a:p>
            <a:pPr marL="0" lvl="0" indent="0" algn="l" rtl="0">
              <a:lnSpc>
                <a:spcPct val="100000"/>
              </a:lnSpc>
              <a:spcBef>
                <a:spcPts val="0"/>
              </a:spcBef>
              <a:spcAft>
                <a:spcPts val="0"/>
              </a:spcAft>
              <a:buSzPts val="1100"/>
              <a:buNone/>
            </a:pPr>
            <a:r>
              <a:rPr lang="en"/>
              <a:t>Explain why loudness is negative → </a:t>
            </a:r>
            <a:r>
              <a:rPr lang="en" sz="1050" b="1">
                <a:solidFill>
                  <a:srgbClr val="5F6368"/>
                </a:solidFill>
                <a:highlight>
                  <a:srgbClr val="FFFFFF"/>
                </a:highlight>
                <a:latin typeface="Roboto"/>
                <a:ea typeface="Roboto"/>
                <a:cs typeface="Roboto"/>
                <a:sym typeface="Roboto"/>
              </a:rPr>
              <a:t>Loudness Unit Full Scale</a:t>
            </a:r>
            <a:endParaRPr/>
          </a:p>
        </p:txBody>
      </p:sp>
      <p:sp>
        <p:nvSpPr>
          <p:cNvPr id="718" name="Google Shape;718;g19a4e16d70b_0_1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9cf6e09411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g19cf6e09411_1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We did single linear regression for our 2 variables </a:t>
            </a:r>
            <a:endParaRPr/>
          </a:p>
        </p:txBody>
      </p:sp>
      <p:sp>
        <p:nvSpPr>
          <p:cNvPr id="806" name="Google Shape;806;g19cf6e09411_1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23241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9cf6e09411_1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6" name="Google Shape;886;g19cf6e09411_1_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When we add our control variable which is Tiktok → </a:t>
            </a:r>
            <a:endParaRPr/>
          </a:p>
          <a:p>
            <a:pPr marL="0" lvl="0" indent="0" algn="l" rtl="0">
              <a:lnSpc>
                <a:spcPct val="100000"/>
              </a:lnSpc>
              <a:spcBef>
                <a:spcPts val="0"/>
              </a:spcBef>
              <a:spcAft>
                <a:spcPts val="0"/>
              </a:spcAft>
              <a:buSzPts val="1100"/>
              <a:buNone/>
            </a:pPr>
            <a:r>
              <a:rPr lang="en"/>
              <a:t>On the right red graph the line is higher </a:t>
            </a:r>
            <a:endParaRPr/>
          </a:p>
        </p:txBody>
      </p:sp>
      <p:sp>
        <p:nvSpPr>
          <p:cNvPr id="887" name="Google Shape;887;g19cf6e09411_1_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97235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ft_Blank">
  <p:cSld name="Left_Blank">
    <p:spTree>
      <p:nvGrpSpPr>
        <p:cNvPr id="1" name="Shape 51"/>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1E2124"/>
        </a:solidFill>
        <a:effectLst/>
      </p:bgPr>
    </p:bg>
    <p:spTree>
      <p:nvGrpSpPr>
        <p:cNvPr id="1" name=""/>
        <p:cNvGrpSpPr/>
        <p:nvPr/>
      </p:nvGrpSpPr>
      <p:grpSpPr>
        <a:xfrm>
          <a:off x="0" y="0"/>
          <a:ext cx="0" cy="0"/>
          <a:chOff x="0" y="0"/>
          <a:chExt cx="0" cy="0"/>
        </a:xfrm>
      </p:grpSpPr>
      <p:sp>
        <p:nvSpPr>
          <p:cNvPr id="105" name="Google Shape;184;p41">
            <a:extLst>
              <a:ext uri="{FF2B5EF4-FFF2-40B4-BE49-F238E27FC236}">
                <a16:creationId xmlns:a16="http://schemas.microsoft.com/office/drawing/2014/main" id="{7408AD3C-6AA1-3A16-E285-F639C3D75DCC}"/>
              </a:ext>
            </a:extLst>
          </p:cNvPr>
          <p:cNvSpPr/>
          <p:nvPr userDrawn="1"/>
        </p:nvSpPr>
        <p:spPr>
          <a:xfrm>
            <a:off x="0" y="0"/>
            <a:ext cx="2010000" cy="5143500"/>
          </a:xfrm>
          <a:prstGeom prst="rect">
            <a:avLst/>
          </a:prstGeom>
          <a:solidFill>
            <a:srgbClr val="1F2124"/>
          </a:solidFill>
          <a:ln>
            <a:noFill/>
          </a:ln>
          <a:effectLst>
            <a:outerShdw blurRad="50800" dist="38100" algn="l" rotWithShape="0">
              <a:srgbClr val="000000">
                <a:alpha val="149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lang="en-MY" sz="1400">
              <a:solidFill>
                <a:schemeClr val="lt1"/>
              </a:solidFill>
              <a:latin typeface="Quattrocento Sans"/>
              <a:ea typeface="Quattrocento Sans"/>
              <a:cs typeface="Quattrocento Sans"/>
              <a:sym typeface="Quattrocento Sans"/>
            </a:endParaRPr>
          </a:p>
        </p:txBody>
      </p:sp>
      <p:sp>
        <p:nvSpPr>
          <p:cNvPr id="4" name="Google Shape;185;p41">
            <a:extLst>
              <a:ext uri="{FF2B5EF4-FFF2-40B4-BE49-F238E27FC236}">
                <a16:creationId xmlns:a16="http://schemas.microsoft.com/office/drawing/2014/main" id="{47E28C36-30CB-A189-8FE9-F36DD28BA757}"/>
              </a:ext>
            </a:extLst>
          </p:cNvPr>
          <p:cNvSpPr/>
          <p:nvPr userDrawn="1"/>
        </p:nvSpPr>
        <p:spPr>
          <a:xfrm rot="5400000">
            <a:off x="579525" y="-573825"/>
            <a:ext cx="859500" cy="2007150"/>
          </a:xfrm>
          <a:prstGeom prst="round1Rect">
            <a:avLst>
              <a:gd name="adj" fmla="val 16667"/>
            </a:avLst>
          </a:prstGeom>
          <a:solidFill>
            <a:srgbClr val="0C0D0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cxnSp>
        <p:nvCxnSpPr>
          <p:cNvPr id="8" name="Google Shape;190;p41">
            <a:extLst>
              <a:ext uri="{FF2B5EF4-FFF2-40B4-BE49-F238E27FC236}">
                <a16:creationId xmlns:a16="http://schemas.microsoft.com/office/drawing/2014/main" id="{46DC9B1E-D84A-272A-3462-B93C6AE2CD17}"/>
              </a:ext>
            </a:extLst>
          </p:cNvPr>
          <p:cNvCxnSpPr/>
          <p:nvPr userDrawn="1"/>
        </p:nvCxnSpPr>
        <p:spPr>
          <a:xfrm>
            <a:off x="141351" y="2164439"/>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9" name="Google Shape;191;p41">
            <a:extLst>
              <a:ext uri="{FF2B5EF4-FFF2-40B4-BE49-F238E27FC236}">
                <a16:creationId xmlns:a16="http://schemas.microsoft.com/office/drawing/2014/main" id="{74B0B870-B657-03CD-8F66-A1603DE843FD}"/>
              </a:ext>
            </a:extLst>
          </p:cNvPr>
          <p:cNvCxnSpPr/>
          <p:nvPr userDrawn="1"/>
        </p:nvCxnSpPr>
        <p:spPr>
          <a:xfrm>
            <a:off x="141351" y="3833186"/>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pic>
        <p:nvPicPr>
          <p:cNvPr id="62" name="Google Shape;245;p41">
            <a:extLst>
              <a:ext uri="{FF2B5EF4-FFF2-40B4-BE49-F238E27FC236}">
                <a16:creationId xmlns:a16="http://schemas.microsoft.com/office/drawing/2014/main" id="{19F23608-8A1D-3D3D-D968-08D9B9465709}"/>
              </a:ext>
            </a:extLst>
          </p:cNvPr>
          <p:cNvPicPr preferRelativeResize="0"/>
          <p:nvPr userDrawn="1"/>
        </p:nvPicPr>
        <p:blipFill>
          <a:blip r:embed="rId2">
            <a:alphaModFix/>
          </a:blip>
          <a:stretch>
            <a:fillRect/>
          </a:stretch>
        </p:blipFill>
        <p:spPr>
          <a:xfrm>
            <a:off x="534335" y="223788"/>
            <a:ext cx="823800" cy="411900"/>
          </a:xfrm>
          <a:prstGeom prst="rect">
            <a:avLst/>
          </a:prstGeom>
          <a:noFill/>
          <a:ln>
            <a:noFill/>
          </a:ln>
        </p:spPr>
      </p:pic>
      <p:cxnSp>
        <p:nvCxnSpPr>
          <p:cNvPr id="63" name="Google Shape;246;p41">
            <a:extLst>
              <a:ext uri="{FF2B5EF4-FFF2-40B4-BE49-F238E27FC236}">
                <a16:creationId xmlns:a16="http://schemas.microsoft.com/office/drawing/2014/main" id="{5E900A5B-9FE1-3EAF-08E6-4C40AD7585FF}"/>
              </a:ext>
            </a:extLst>
          </p:cNvPr>
          <p:cNvCxnSpPr>
            <a:cxnSpLocks/>
          </p:cNvCxnSpPr>
          <p:nvPr userDrawn="1"/>
        </p:nvCxnSpPr>
        <p:spPr>
          <a:xfrm>
            <a:off x="2309880" y="4937497"/>
            <a:ext cx="6497236" cy="0"/>
          </a:xfrm>
          <a:prstGeom prst="straightConnector1">
            <a:avLst/>
          </a:prstGeom>
          <a:noFill/>
          <a:ln w="9525" cap="flat" cmpd="sng">
            <a:solidFill>
              <a:schemeClr val="bg1">
                <a:lumMod val="50000"/>
              </a:schemeClr>
            </a:solidFill>
            <a:prstDash val="solid"/>
            <a:miter lim="800000"/>
            <a:headEnd type="none" w="sm" len="sm"/>
            <a:tailEnd type="none" w="sm" len="sm"/>
          </a:ln>
        </p:spPr>
      </p:cxnSp>
    </p:spTree>
    <p:extLst>
      <p:ext uri="{BB962C8B-B14F-4D97-AF65-F5344CB8AC3E}">
        <p14:creationId xmlns:p14="http://schemas.microsoft.com/office/powerpoint/2010/main" val="1759913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22.wdp"/><Relationship Id="rId3" Type="http://schemas.openxmlformats.org/officeDocument/2006/relationships/image" Target="../media/image25.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png"/><Relationship Id="rId10" Type="http://schemas.microsoft.com/office/2007/relationships/hdphoto" Target="../media/hdphoto23.wdp"/><Relationship Id="rId4" Type="http://schemas.openxmlformats.org/officeDocument/2006/relationships/image" Target="../media/image26.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image" Target="../media/image28.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9.png"/><Relationship Id="rId10" Type="http://schemas.microsoft.com/office/2007/relationships/hdphoto" Target="../media/hdphoto26.wdp"/><Relationship Id="rId4" Type="http://schemas.microsoft.com/office/2007/relationships/hdphoto" Target="../media/hdphoto24.wdp"/><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microsoft.com/office/2007/relationships/hdphoto" Target="../media/hdphoto28.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27.wdp"/><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13"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6.jp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11" Type="http://schemas.microsoft.com/office/2007/relationships/hdphoto" Target="../media/hdphoto1.wdp"/><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jp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2.png"/><Relationship Id="rId9" Type="http://schemas.microsoft.com/office/2007/relationships/hdphoto" Target="../media/hdphoto4.wdp"/></Relationships>
</file>

<file path=ppt/slides/_rels/slide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9.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12" Type="http://schemas.microsoft.com/office/2007/relationships/hdphoto" Target="../media/hdphoto9.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0.png"/><Relationship Id="rId5" Type="http://schemas.openxmlformats.org/officeDocument/2006/relationships/image" Target="../media/image15.png"/><Relationship Id="rId10" Type="http://schemas.microsoft.com/office/2007/relationships/hdphoto" Target="../media/hdphoto8.wdp"/><Relationship Id="rId4" Type="http://schemas.microsoft.com/office/2007/relationships/hdphoto" Target="../media/hdphoto7.wdp"/><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9.png"/><Relationship Id="rId4" Type="http://schemas.microsoft.com/office/2007/relationships/hdphoto" Target="../media/hdphoto10.wdp"/></Relationships>
</file>

<file path=ppt/slides/_rels/slide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19.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9.png"/><Relationship Id="rId10" Type="http://schemas.microsoft.com/office/2007/relationships/hdphoto" Target="../media/hdphoto15.wdp"/><Relationship Id="rId4" Type="http://schemas.openxmlformats.org/officeDocument/2006/relationships/image" Target="../media/image20.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1.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2.png"/><Relationship Id="rId10" Type="http://schemas.microsoft.com/office/2007/relationships/hdphoto" Target="../media/hdphoto18.wdp"/><Relationship Id="rId4" Type="http://schemas.microsoft.com/office/2007/relationships/hdphoto" Target="../media/hdphoto16.wdp"/><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microsoft.com/office/2007/relationships/hdphoto" Target="../media/hdphoto20.wdp"/><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19.wdp"/><Relationship Id="rId10" Type="http://schemas.microsoft.com/office/2007/relationships/hdphoto" Target="../media/hdphoto21.wdp"/><Relationship Id="rId4" Type="http://schemas.openxmlformats.org/officeDocument/2006/relationships/image" Target="../media/image23.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2124"/>
        </a:solidFill>
        <a:effectLst/>
      </p:bgPr>
    </p:bg>
    <p:spTree>
      <p:nvGrpSpPr>
        <p:cNvPr id="1" name="Shape 162"/>
        <p:cNvGrpSpPr/>
        <p:nvPr/>
      </p:nvGrpSpPr>
      <p:grpSpPr>
        <a:xfrm>
          <a:off x="0" y="0"/>
          <a:ext cx="0" cy="0"/>
          <a:chOff x="0" y="0"/>
          <a:chExt cx="0" cy="0"/>
        </a:xfrm>
      </p:grpSpPr>
      <p:sp>
        <p:nvSpPr>
          <p:cNvPr id="163" name="Google Shape;163;p39"/>
          <p:cNvSpPr txBox="1"/>
          <p:nvPr/>
        </p:nvSpPr>
        <p:spPr>
          <a:xfrm>
            <a:off x="4126450" y="1286975"/>
            <a:ext cx="4523400" cy="160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500" b="1" dirty="0">
                <a:solidFill>
                  <a:srgbClr val="1DB954"/>
                </a:solidFill>
                <a:latin typeface="Quattrocento Sans"/>
                <a:ea typeface="Quattrocento Sans"/>
                <a:cs typeface="Quattrocento Sans"/>
                <a:sym typeface="Quattrocento Sans"/>
              </a:rPr>
              <a:t>Spotify</a:t>
            </a:r>
            <a:r>
              <a:rPr lang="en" sz="2500" b="1" i="0" u="none" strike="noStrike" cap="none" dirty="0">
                <a:solidFill>
                  <a:srgbClr val="1DB954"/>
                </a:solidFill>
                <a:latin typeface="Quattrocento Sans"/>
                <a:ea typeface="Quattrocento Sans"/>
                <a:cs typeface="Quattrocento Sans"/>
                <a:sym typeface="Quattrocento Sans"/>
              </a:rPr>
              <a:t>:</a:t>
            </a:r>
            <a:r>
              <a:rPr lang="en" sz="2500" b="1" i="0" u="none" strike="noStrike" cap="none" dirty="0">
                <a:solidFill>
                  <a:schemeClr val="lt1"/>
                </a:solidFill>
                <a:latin typeface="Quattrocento Sans"/>
                <a:ea typeface="Quattrocento Sans"/>
                <a:cs typeface="Quattrocento Sans"/>
                <a:sym typeface="Quattrocento Sans"/>
              </a:rPr>
              <a:t> </a:t>
            </a:r>
            <a:endParaRPr sz="2500" b="1" i="0" u="none" strike="noStrike" cap="none" dirty="0">
              <a:solidFill>
                <a:schemeClr val="lt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 sz="2500" b="1" dirty="0">
                <a:solidFill>
                  <a:schemeClr val="lt1"/>
                </a:solidFill>
                <a:latin typeface="Quattrocento Sans"/>
                <a:ea typeface="Quattrocento Sans"/>
                <a:cs typeface="Quattrocento Sans"/>
                <a:sym typeface="Quattrocento Sans"/>
              </a:rPr>
              <a:t>Relationship Between Danceability of a Song and Number of Weeks on Chart</a:t>
            </a:r>
            <a:endParaRPr sz="3300" b="1" dirty="0">
              <a:solidFill>
                <a:schemeClr val="lt1"/>
              </a:solidFill>
              <a:latin typeface="Quattrocento Sans"/>
              <a:ea typeface="Quattrocento Sans"/>
              <a:cs typeface="Quattrocento Sans"/>
              <a:sym typeface="Quattrocento Sans"/>
            </a:endParaRPr>
          </a:p>
        </p:txBody>
      </p:sp>
      <p:pic>
        <p:nvPicPr>
          <p:cNvPr id="164" name="Google Shape;164;p39"/>
          <p:cNvPicPr preferRelativeResize="0"/>
          <p:nvPr/>
        </p:nvPicPr>
        <p:blipFill rotWithShape="1">
          <a:blip r:embed="rId3">
            <a:alphaModFix/>
          </a:blip>
          <a:srcRect l="17727" r="13321"/>
          <a:stretch/>
        </p:blipFill>
        <p:spPr>
          <a:xfrm>
            <a:off x="810900" y="1597813"/>
            <a:ext cx="2686150" cy="1947875"/>
          </a:xfrm>
          <a:prstGeom prst="rect">
            <a:avLst/>
          </a:prstGeom>
          <a:noFill/>
          <a:ln>
            <a:noFill/>
          </a:ln>
        </p:spPr>
      </p:pic>
      <p:cxnSp>
        <p:nvCxnSpPr>
          <p:cNvPr id="165" name="Google Shape;165;p39"/>
          <p:cNvCxnSpPr/>
          <p:nvPr/>
        </p:nvCxnSpPr>
        <p:spPr>
          <a:xfrm>
            <a:off x="3648626" y="1134577"/>
            <a:ext cx="0" cy="2874300"/>
          </a:xfrm>
          <a:prstGeom prst="straightConnector1">
            <a:avLst/>
          </a:prstGeom>
          <a:noFill/>
          <a:ln w="9525" cap="flat" cmpd="sng">
            <a:solidFill>
              <a:srgbClr val="EFEFEF">
                <a:alpha val="43920"/>
              </a:srgbClr>
            </a:solidFill>
            <a:prstDash val="solid"/>
            <a:miter lim="800000"/>
            <a:headEnd type="none" w="sm" len="sm"/>
            <a:tailEnd type="none" w="sm" len="sm"/>
          </a:ln>
        </p:spPr>
      </p:cxnSp>
      <p:sp>
        <p:nvSpPr>
          <p:cNvPr id="166" name="Google Shape;166;p39"/>
          <p:cNvSpPr/>
          <p:nvPr/>
        </p:nvSpPr>
        <p:spPr>
          <a:xfrm>
            <a:off x="4206525" y="2977425"/>
            <a:ext cx="1204800" cy="284700"/>
          </a:xfrm>
          <a:prstGeom prst="roundRect">
            <a:avLst>
              <a:gd name="adj" fmla="val 50000"/>
            </a:avLst>
          </a:prstGeom>
          <a:no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Prae Kongchan</a:t>
            </a:r>
            <a:endParaRPr sz="1100"/>
          </a:p>
        </p:txBody>
      </p:sp>
      <p:sp>
        <p:nvSpPr>
          <p:cNvPr id="167" name="Google Shape;167;p39"/>
          <p:cNvSpPr/>
          <p:nvPr/>
        </p:nvSpPr>
        <p:spPr>
          <a:xfrm>
            <a:off x="5491850" y="2977425"/>
            <a:ext cx="1093500" cy="284700"/>
          </a:xfrm>
          <a:prstGeom prst="roundRect">
            <a:avLst>
              <a:gd name="adj" fmla="val 50000"/>
            </a:avLst>
          </a:prstGeom>
          <a:no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Ninh Nguyen</a:t>
            </a:r>
            <a:endParaRPr sz="1100"/>
          </a:p>
        </p:txBody>
      </p:sp>
      <p:sp>
        <p:nvSpPr>
          <p:cNvPr id="168" name="Google Shape;168;p39"/>
          <p:cNvSpPr/>
          <p:nvPr/>
        </p:nvSpPr>
        <p:spPr>
          <a:xfrm>
            <a:off x="6665875" y="2977425"/>
            <a:ext cx="1204800" cy="284700"/>
          </a:xfrm>
          <a:prstGeom prst="roundRect">
            <a:avLst>
              <a:gd name="adj" fmla="val 50000"/>
            </a:avLst>
          </a:prstGeom>
          <a:no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Jacquie Guerra</a:t>
            </a:r>
            <a:endParaRPr sz="1100"/>
          </a:p>
        </p:txBody>
      </p:sp>
      <p:sp>
        <p:nvSpPr>
          <p:cNvPr id="169" name="Google Shape;169;p39"/>
          <p:cNvSpPr/>
          <p:nvPr/>
        </p:nvSpPr>
        <p:spPr>
          <a:xfrm>
            <a:off x="5143900" y="3343975"/>
            <a:ext cx="1093500" cy="284700"/>
          </a:xfrm>
          <a:prstGeom prst="roundRect">
            <a:avLst>
              <a:gd name="adj" fmla="val 50000"/>
            </a:avLst>
          </a:prstGeom>
          <a:no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Huiling Xiao</a:t>
            </a:r>
            <a:endParaRPr sz="1100"/>
          </a:p>
        </p:txBody>
      </p:sp>
      <p:sp>
        <p:nvSpPr>
          <p:cNvPr id="170" name="Google Shape;170;p39"/>
          <p:cNvSpPr/>
          <p:nvPr/>
        </p:nvSpPr>
        <p:spPr>
          <a:xfrm>
            <a:off x="4206525" y="3344575"/>
            <a:ext cx="858900" cy="284700"/>
          </a:xfrm>
          <a:prstGeom prst="roundRect">
            <a:avLst>
              <a:gd name="adj" fmla="val 50000"/>
            </a:avLst>
          </a:prstGeom>
          <a:no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Van Le</a:t>
            </a:r>
            <a:endParaRPr sz="1100"/>
          </a:p>
        </p:txBody>
      </p:sp>
      <p:sp>
        <p:nvSpPr>
          <p:cNvPr id="171" name="Google Shape;171;p39"/>
          <p:cNvSpPr/>
          <p:nvPr/>
        </p:nvSpPr>
        <p:spPr>
          <a:xfrm>
            <a:off x="6315875" y="3343975"/>
            <a:ext cx="1388700" cy="284700"/>
          </a:xfrm>
          <a:prstGeom prst="roundRect">
            <a:avLst>
              <a:gd name="adj" fmla="val 50000"/>
            </a:avLst>
          </a:prstGeom>
          <a:no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Joyce Xinyi Jiang</a:t>
            </a:r>
            <a:endParaRPr sz="11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cBhvr additive="base">
                                        <p:cTn id="7" dur="500"/>
                                        <p:tgtEl>
                                          <p:spTgt spid="164"/>
                                        </p:tgtEl>
                                        <p:attrNameLst>
                                          <p:attrName>ppt_x</p:attrName>
                                        </p:attrNameLst>
                                      </p:cBhvr>
                                      <p:tavLst>
                                        <p:tav tm="0">
                                          <p:val>
                                            <p:strVal val="#ppt_x+#ppt_w*1.125000"/>
                                          </p:val>
                                        </p:tav>
                                        <p:tav tm="100000">
                                          <p:val>
                                            <p:strVal val="#ppt_x"/>
                                          </p:val>
                                        </p:tav>
                                      </p:tavLst>
                                    </p:anim>
                                    <p:animEffect transition="in" filter="wipe(left)">
                                      <p:cBhvr>
                                        <p:cTn id="8" dur="500"/>
                                        <p:tgtEl>
                                          <p:spTgt spid="164"/>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63"/>
                                        </p:tgtEl>
                                        <p:attrNameLst>
                                          <p:attrName>style.visibility</p:attrName>
                                        </p:attrNameLst>
                                      </p:cBhvr>
                                      <p:to>
                                        <p:strVal val="visible"/>
                                      </p:to>
                                    </p:set>
                                    <p:animEffect transition="in" filter="fade">
                                      <p:cBhvr>
                                        <p:cTn id="13" dur="500"/>
                                        <p:tgtEl>
                                          <p:spTgt spid="16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500"/>
                                        <p:tgtEl>
                                          <p:spTgt spid="16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7"/>
                                        </p:tgtEl>
                                        <p:attrNameLst>
                                          <p:attrName>style.visibility</p:attrName>
                                        </p:attrNameLst>
                                      </p:cBhvr>
                                      <p:to>
                                        <p:strVal val="visible"/>
                                      </p:to>
                                    </p:set>
                                    <p:animEffect transition="in" filter="fade">
                                      <p:cBhvr>
                                        <p:cTn id="21" dur="500"/>
                                        <p:tgtEl>
                                          <p:spTgt spid="16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8"/>
                                        </p:tgtEl>
                                        <p:attrNameLst>
                                          <p:attrName>style.visibility</p:attrName>
                                        </p:attrNameLst>
                                      </p:cBhvr>
                                      <p:to>
                                        <p:strVal val="visible"/>
                                      </p:to>
                                    </p:set>
                                    <p:animEffect transition="in" filter="fade">
                                      <p:cBhvr>
                                        <p:cTn id="24" dur="500"/>
                                        <p:tgtEl>
                                          <p:spTgt spid="16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0"/>
                                        </p:tgtEl>
                                        <p:attrNameLst>
                                          <p:attrName>style.visibility</p:attrName>
                                        </p:attrNameLst>
                                      </p:cBhvr>
                                      <p:to>
                                        <p:strVal val="visible"/>
                                      </p:to>
                                    </p:set>
                                    <p:animEffect transition="in" filter="fade">
                                      <p:cBhvr>
                                        <p:cTn id="27" dur="500"/>
                                        <p:tgtEl>
                                          <p:spTgt spid="17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9"/>
                                        </p:tgtEl>
                                        <p:attrNameLst>
                                          <p:attrName>style.visibility</p:attrName>
                                        </p:attrNameLst>
                                      </p:cBhvr>
                                      <p:to>
                                        <p:strVal val="visible"/>
                                      </p:to>
                                    </p:set>
                                    <p:animEffect transition="in" filter="fade">
                                      <p:cBhvr>
                                        <p:cTn id="30" dur="500"/>
                                        <p:tgtEl>
                                          <p:spTgt spid="16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1"/>
                                        </p:tgtEl>
                                        <p:attrNameLst>
                                          <p:attrName>style.visibility</p:attrName>
                                        </p:attrNameLst>
                                      </p:cBhvr>
                                      <p:to>
                                        <p:strVal val="visible"/>
                                      </p:to>
                                    </p:set>
                                    <p:animEffect transition="in" filter="fade">
                                      <p:cBhvr>
                                        <p:cTn id="33"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6" grpId="0" animBg="1"/>
      <p:bldP spid="167" grpId="0" animBg="1"/>
      <p:bldP spid="168" grpId="0" animBg="1"/>
      <p:bldP spid="169" grpId="0" animBg="1"/>
      <p:bldP spid="170" grpId="0" animBg="1"/>
      <p:bldP spid="17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2124"/>
        </a:solidFill>
        <a:effectLst/>
      </p:bgPr>
    </p:bg>
    <p:spTree>
      <p:nvGrpSpPr>
        <p:cNvPr id="1" name="Shape 971"/>
        <p:cNvGrpSpPr/>
        <p:nvPr/>
      </p:nvGrpSpPr>
      <p:grpSpPr>
        <a:xfrm>
          <a:off x="0" y="0"/>
          <a:ext cx="0" cy="0"/>
          <a:chOff x="0" y="0"/>
          <a:chExt cx="0" cy="0"/>
        </a:xfrm>
      </p:grpSpPr>
      <p:sp>
        <p:nvSpPr>
          <p:cNvPr id="58" name="Google Shape;352;p41">
            <a:extLst>
              <a:ext uri="{FF2B5EF4-FFF2-40B4-BE49-F238E27FC236}">
                <a16:creationId xmlns:a16="http://schemas.microsoft.com/office/drawing/2014/main" id="{AC220DEB-B716-A60B-0EA1-9D3F2D4D382F}"/>
              </a:ext>
            </a:extLst>
          </p:cNvPr>
          <p:cNvSpPr/>
          <p:nvPr/>
        </p:nvSpPr>
        <p:spPr>
          <a:xfrm>
            <a:off x="126539" y="3064378"/>
            <a:ext cx="1722600" cy="275100"/>
          </a:xfrm>
          <a:prstGeom prst="roundRect">
            <a:avLst>
              <a:gd name="adj" fmla="val 16667"/>
            </a:avLst>
          </a:prstGeom>
          <a:gradFill>
            <a:gsLst>
              <a:gs pos="0">
                <a:srgbClr val="7F7F7F">
                  <a:alpha val="44705"/>
                </a:srgbClr>
              </a:gs>
              <a:gs pos="100000">
                <a:srgbClr val="191414">
                  <a:alpha val="24705"/>
                </a:srgbClr>
              </a:gs>
            </a:gsLst>
            <a:lin ang="4199895" scaled="0"/>
          </a:gradFill>
          <a:ln>
            <a:noFill/>
          </a:ln>
        </p:spPr>
        <p:txBody>
          <a:bodyPr spcFirstLastPara="1" wrap="square" lIns="513000" tIns="34275" rIns="68575" bIns="34275" anchor="ctr" anchorCtr="0">
            <a:noAutofit/>
          </a:bodyPr>
          <a:lstStyle/>
          <a:p>
            <a:pPr marL="0" marR="0" lvl="0" indent="-114300" algn="l" rtl="0">
              <a:spcBef>
                <a:spcPts val="0"/>
              </a:spcBef>
              <a:spcAft>
                <a:spcPts val="0"/>
              </a:spcAft>
              <a:buNone/>
            </a:pPr>
            <a:endParaRPr sz="1100"/>
          </a:p>
        </p:txBody>
      </p:sp>
      <p:sp>
        <p:nvSpPr>
          <p:cNvPr id="972" name="Google Shape;972;p49"/>
          <p:cNvSpPr txBox="1"/>
          <p:nvPr/>
        </p:nvSpPr>
        <p:spPr>
          <a:xfrm>
            <a:off x="2309883" y="141150"/>
            <a:ext cx="48693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b="1">
                <a:solidFill>
                  <a:srgbClr val="1DB954"/>
                </a:solidFill>
                <a:latin typeface="Quattrocento Sans"/>
                <a:ea typeface="Quattrocento Sans"/>
                <a:cs typeface="Quattrocento Sans"/>
                <a:sym typeface="Quattrocento Sans"/>
              </a:rPr>
              <a:t>Model Explanation</a:t>
            </a:r>
            <a:endParaRPr sz="1100"/>
          </a:p>
        </p:txBody>
      </p:sp>
      <p:pic>
        <p:nvPicPr>
          <p:cNvPr id="983" name="Google Shape;983;p49"/>
          <p:cNvPicPr preferRelativeResize="0"/>
          <p:nvPr/>
        </p:nvPicPr>
        <p:blipFill rotWithShape="1">
          <a:blip r:embed="rId3">
            <a:alphaModFix/>
          </a:blip>
          <a:srcRect t="17763"/>
          <a:stretch/>
        </p:blipFill>
        <p:spPr>
          <a:xfrm>
            <a:off x="2374579" y="1420146"/>
            <a:ext cx="3776299" cy="2312724"/>
          </a:xfrm>
          <a:prstGeom prst="roundRect">
            <a:avLst>
              <a:gd name="adj" fmla="val 4446"/>
            </a:avLst>
          </a:prstGeom>
          <a:noFill/>
          <a:ln>
            <a:noFill/>
          </a:ln>
        </p:spPr>
      </p:pic>
      <p:sp>
        <p:nvSpPr>
          <p:cNvPr id="985" name="Google Shape;985;p49"/>
          <p:cNvSpPr/>
          <p:nvPr/>
        </p:nvSpPr>
        <p:spPr>
          <a:xfrm>
            <a:off x="3262220" y="2325910"/>
            <a:ext cx="583500" cy="116400"/>
          </a:xfrm>
          <a:prstGeom prst="rect">
            <a:avLst/>
          </a:prstGeom>
          <a:solidFill>
            <a:srgbClr val="1BB953">
              <a:alpha val="29804"/>
            </a:srgb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7" name="Google Shape;987;p49"/>
          <p:cNvPicPr preferRelativeResize="0"/>
          <p:nvPr/>
        </p:nvPicPr>
        <p:blipFill>
          <a:blip r:embed="rId4">
            <a:alphaModFix/>
          </a:blip>
          <a:stretch>
            <a:fillRect/>
          </a:stretch>
        </p:blipFill>
        <p:spPr>
          <a:xfrm>
            <a:off x="2374579" y="3884290"/>
            <a:ext cx="6092495" cy="985300"/>
          </a:xfrm>
          <a:prstGeom prst="roundRect">
            <a:avLst>
              <a:gd name="adj" fmla="val 9918"/>
            </a:avLst>
          </a:prstGeom>
          <a:noFill/>
          <a:ln>
            <a:noFill/>
          </a:ln>
        </p:spPr>
      </p:pic>
      <p:sp>
        <p:nvSpPr>
          <p:cNvPr id="2" name="Google Shape;187;p41">
            <a:extLst>
              <a:ext uri="{FF2B5EF4-FFF2-40B4-BE49-F238E27FC236}">
                <a16:creationId xmlns:a16="http://schemas.microsoft.com/office/drawing/2014/main" id="{921A585F-02DF-8433-675B-7EE002A48164}"/>
              </a:ext>
            </a:extLst>
          </p:cNvPr>
          <p:cNvSpPr/>
          <p:nvPr/>
        </p:nvSpPr>
        <p:spPr>
          <a:xfrm>
            <a:off x="-17385" y="1773706"/>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Ideal Experiment</a:t>
            </a:r>
            <a:endParaRPr sz="1100" dirty="0">
              <a:solidFill>
                <a:srgbClr val="999999"/>
              </a:solidFill>
            </a:endParaRPr>
          </a:p>
        </p:txBody>
      </p:sp>
      <p:cxnSp>
        <p:nvCxnSpPr>
          <p:cNvPr id="5" name="Google Shape;190;p41">
            <a:extLst>
              <a:ext uri="{FF2B5EF4-FFF2-40B4-BE49-F238E27FC236}">
                <a16:creationId xmlns:a16="http://schemas.microsoft.com/office/drawing/2014/main" id="{282D3680-78AE-DE75-5857-8C20D6888F4D}"/>
              </a:ext>
            </a:extLst>
          </p:cNvPr>
          <p:cNvCxnSpPr/>
          <p:nvPr/>
        </p:nvCxnSpPr>
        <p:spPr>
          <a:xfrm>
            <a:off x="141351" y="2164439"/>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6" name="Google Shape;191;p41">
            <a:extLst>
              <a:ext uri="{FF2B5EF4-FFF2-40B4-BE49-F238E27FC236}">
                <a16:creationId xmlns:a16="http://schemas.microsoft.com/office/drawing/2014/main" id="{E02AD6D3-0EAB-F7AC-7FDF-621FABC33310}"/>
              </a:ext>
            </a:extLst>
          </p:cNvPr>
          <p:cNvCxnSpPr/>
          <p:nvPr/>
        </p:nvCxnSpPr>
        <p:spPr>
          <a:xfrm>
            <a:off x="141351" y="3833186"/>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grpSp>
        <p:nvGrpSpPr>
          <p:cNvPr id="7" name="Google Shape;194;p41">
            <a:extLst>
              <a:ext uri="{FF2B5EF4-FFF2-40B4-BE49-F238E27FC236}">
                <a16:creationId xmlns:a16="http://schemas.microsoft.com/office/drawing/2014/main" id="{33FBB797-58BD-D544-C44B-F983D9C8A6F6}"/>
              </a:ext>
            </a:extLst>
          </p:cNvPr>
          <p:cNvGrpSpPr/>
          <p:nvPr/>
        </p:nvGrpSpPr>
        <p:grpSpPr>
          <a:xfrm>
            <a:off x="223506" y="1439569"/>
            <a:ext cx="177403" cy="162000"/>
            <a:chOff x="3398838" y="5076826"/>
            <a:chExt cx="345950" cy="315913"/>
          </a:xfrm>
        </p:grpSpPr>
        <p:sp>
          <p:nvSpPr>
            <p:cNvPr id="8" name="Google Shape;195;p41">
              <a:extLst>
                <a:ext uri="{FF2B5EF4-FFF2-40B4-BE49-F238E27FC236}">
                  <a16:creationId xmlns:a16="http://schemas.microsoft.com/office/drawing/2014/main" id="{05593651-2EFA-D7C7-93B3-3127C7F2CADD}"/>
                </a:ext>
              </a:extLst>
            </p:cNvPr>
            <p:cNvSpPr/>
            <p:nvPr/>
          </p:nvSpPr>
          <p:spPr>
            <a:xfrm>
              <a:off x="3519488" y="5076826"/>
              <a:ext cx="2253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9" name="Google Shape;196;p41">
              <a:extLst>
                <a:ext uri="{FF2B5EF4-FFF2-40B4-BE49-F238E27FC236}">
                  <a16:creationId xmlns:a16="http://schemas.microsoft.com/office/drawing/2014/main" id="{35772C6B-02DE-C4FD-328A-35092FB72B91}"/>
                </a:ext>
              </a:extLst>
            </p:cNvPr>
            <p:cNvSpPr/>
            <p:nvPr/>
          </p:nvSpPr>
          <p:spPr>
            <a:xfrm>
              <a:off x="3519488" y="5197476"/>
              <a:ext cx="2253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0" name="Google Shape;197;p41">
              <a:extLst>
                <a:ext uri="{FF2B5EF4-FFF2-40B4-BE49-F238E27FC236}">
                  <a16:creationId xmlns:a16="http://schemas.microsoft.com/office/drawing/2014/main" id="{70C2041C-6993-2D3C-CFCE-B2D60198803A}"/>
                </a:ext>
              </a:extLst>
            </p:cNvPr>
            <p:cNvSpPr/>
            <p:nvPr/>
          </p:nvSpPr>
          <p:spPr>
            <a:xfrm>
              <a:off x="3519488" y="5316539"/>
              <a:ext cx="225300" cy="762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1" name="Google Shape;198;p41">
              <a:extLst>
                <a:ext uri="{FF2B5EF4-FFF2-40B4-BE49-F238E27FC236}">
                  <a16:creationId xmlns:a16="http://schemas.microsoft.com/office/drawing/2014/main" id="{A98060D4-98AB-E912-ADCB-9CF3B84BB69D}"/>
                </a:ext>
              </a:extLst>
            </p:cNvPr>
            <p:cNvSpPr/>
            <p:nvPr/>
          </p:nvSpPr>
          <p:spPr>
            <a:xfrm>
              <a:off x="3398838" y="5076826"/>
              <a:ext cx="747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2" name="Google Shape;199;p41">
              <a:extLst>
                <a:ext uri="{FF2B5EF4-FFF2-40B4-BE49-F238E27FC236}">
                  <a16:creationId xmlns:a16="http://schemas.microsoft.com/office/drawing/2014/main" id="{845C55AD-2063-EFB4-3AA0-5FD15B48F0BC}"/>
                </a:ext>
              </a:extLst>
            </p:cNvPr>
            <p:cNvSpPr/>
            <p:nvPr/>
          </p:nvSpPr>
          <p:spPr>
            <a:xfrm>
              <a:off x="3398838" y="5197476"/>
              <a:ext cx="747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3" name="Google Shape;200;p41">
              <a:extLst>
                <a:ext uri="{FF2B5EF4-FFF2-40B4-BE49-F238E27FC236}">
                  <a16:creationId xmlns:a16="http://schemas.microsoft.com/office/drawing/2014/main" id="{2172A0A6-4031-21E2-3468-B929E4F112F6}"/>
                </a:ext>
              </a:extLst>
            </p:cNvPr>
            <p:cNvSpPr/>
            <p:nvPr/>
          </p:nvSpPr>
          <p:spPr>
            <a:xfrm>
              <a:off x="3398838" y="5316539"/>
              <a:ext cx="74700" cy="762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14" name="Google Shape;201;p41">
            <a:extLst>
              <a:ext uri="{FF2B5EF4-FFF2-40B4-BE49-F238E27FC236}">
                <a16:creationId xmlns:a16="http://schemas.microsoft.com/office/drawing/2014/main" id="{8E3BE3AF-1138-8370-D546-0A71647C11F7}"/>
              </a:ext>
            </a:extLst>
          </p:cNvPr>
          <p:cNvGrpSpPr/>
          <p:nvPr/>
        </p:nvGrpSpPr>
        <p:grpSpPr>
          <a:xfrm>
            <a:off x="227121" y="1830237"/>
            <a:ext cx="170172" cy="162057"/>
            <a:chOff x="5483226" y="731713"/>
            <a:chExt cx="363538" cy="346201"/>
          </a:xfrm>
        </p:grpSpPr>
        <p:sp>
          <p:nvSpPr>
            <p:cNvPr id="15" name="Google Shape;202;p41">
              <a:extLst>
                <a:ext uri="{FF2B5EF4-FFF2-40B4-BE49-F238E27FC236}">
                  <a16:creationId xmlns:a16="http://schemas.microsoft.com/office/drawing/2014/main" id="{DB74BFBF-D96A-E201-AF69-EF93B5507E64}"/>
                </a:ext>
              </a:extLst>
            </p:cNvPr>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6" name="Google Shape;203;p41">
              <a:extLst>
                <a:ext uri="{FF2B5EF4-FFF2-40B4-BE49-F238E27FC236}">
                  <a16:creationId xmlns:a16="http://schemas.microsoft.com/office/drawing/2014/main" id="{2A769869-4300-0388-0AF2-DD57D5DFD677}"/>
                </a:ext>
              </a:extLst>
            </p:cNvPr>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17" name="Google Shape;204;p41">
              <a:extLst>
                <a:ext uri="{FF2B5EF4-FFF2-40B4-BE49-F238E27FC236}">
                  <a16:creationId xmlns:a16="http://schemas.microsoft.com/office/drawing/2014/main" id="{993C4B56-1276-E59D-F5A0-E9EA4AB6B979}"/>
                </a:ext>
              </a:extLst>
            </p:cNvPr>
            <p:cNvCxnSpPr/>
            <p:nvPr/>
          </p:nvCxnSpPr>
          <p:spPr>
            <a:xfrm rot="10800000">
              <a:off x="5753101" y="731713"/>
              <a:ext cx="0" cy="270000"/>
            </a:xfrm>
            <a:prstGeom prst="straightConnector1">
              <a:avLst/>
            </a:prstGeom>
            <a:noFill/>
            <a:ln w="14275" cap="rnd" cmpd="sng">
              <a:solidFill>
                <a:srgbClr val="999999"/>
              </a:solidFill>
              <a:prstDash val="solid"/>
              <a:round/>
              <a:headEnd type="none" w="med" len="med"/>
              <a:tailEnd type="none" w="med" len="med"/>
            </a:ln>
          </p:spPr>
        </p:cxnSp>
        <p:cxnSp>
          <p:nvCxnSpPr>
            <p:cNvPr id="18" name="Google Shape;205;p41">
              <a:extLst>
                <a:ext uri="{FF2B5EF4-FFF2-40B4-BE49-F238E27FC236}">
                  <a16:creationId xmlns:a16="http://schemas.microsoft.com/office/drawing/2014/main" id="{7E0A6AFB-18B0-041E-3452-B155EA8DB0D1}"/>
                </a:ext>
              </a:extLst>
            </p:cNvPr>
            <p:cNvCxnSpPr/>
            <p:nvPr/>
          </p:nvCxnSpPr>
          <p:spPr>
            <a:xfrm>
              <a:off x="5483226" y="77787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19" name="Google Shape;206;p41">
              <a:extLst>
                <a:ext uri="{FF2B5EF4-FFF2-40B4-BE49-F238E27FC236}">
                  <a16:creationId xmlns:a16="http://schemas.microsoft.com/office/drawing/2014/main" id="{9954A511-155E-4335-8FC6-6BF7301DA622}"/>
                </a:ext>
              </a:extLst>
            </p:cNvPr>
            <p:cNvCxnSpPr/>
            <p:nvPr/>
          </p:nvCxnSpPr>
          <p:spPr>
            <a:xfrm>
              <a:off x="5483226" y="82232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0" name="Google Shape;207;p41">
              <a:extLst>
                <a:ext uri="{FF2B5EF4-FFF2-40B4-BE49-F238E27FC236}">
                  <a16:creationId xmlns:a16="http://schemas.microsoft.com/office/drawing/2014/main" id="{624CA501-A0B6-3A03-A1FC-57B61C765AD8}"/>
                </a:ext>
              </a:extLst>
            </p:cNvPr>
            <p:cNvCxnSpPr/>
            <p:nvPr/>
          </p:nvCxnSpPr>
          <p:spPr>
            <a:xfrm>
              <a:off x="5483226" y="86677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1" name="Google Shape;208;p41">
              <a:extLst>
                <a:ext uri="{FF2B5EF4-FFF2-40B4-BE49-F238E27FC236}">
                  <a16:creationId xmlns:a16="http://schemas.microsoft.com/office/drawing/2014/main" id="{A891AF61-4E8A-EAEC-E591-94A7A6AC1488}"/>
                </a:ext>
              </a:extLst>
            </p:cNvPr>
            <p:cNvCxnSpPr/>
            <p:nvPr/>
          </p:nvCxnSpPr>
          <p:spPr>
            <a:xfrm>
              <a:off x="5483226" y="912813"/>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2" name="Google Shape;209;p41">
              <a:extLst>
                <a:ext uri="{FF2B5EF4-FFF2-40B4-BE49-F238E27FC236}">
                  <a16:creationId xmlns:a16="http://schemas.microsoft.com/office/drawing/2014/main" id="{188BC24F-2F2A-7C04-F6C0-45E5CD1011F5}"/>
                </a:ext>
              </a:extLst>
            </p:cNvPr>
            <p:cNvCxnSpPr/>
            <p:nvPr/>
          </p:nvCxnSpPr>
          <p:spPr>
            <a:xfrm>
              <a:off x="5483226" y="957263"/>
              <a:ext cx="149100" cy="0"/>
            </a:xfrm>
            <a:prstGeom prst="straightConnector1">
              <a:avLst/>
            </a:prstGeom>
            <a:noFill/>
            <a:ln w="14275" cap="rnd" cmpd="sng">
              <a:solidFill>
                <a:srgbClr val="999999"/>
              </a:solidFill>
              <a:prstDash val="solid"/>
              <a:round/>
              <a:headEnd type="none" w="med" len="med"/>
              <a:tailEnd type="none" w="med" len="med"/>
            </a:ln>
          </p:spPr>
        </p:cxnSp>
        <p:cxnSp>
          <p:nvCxnSpPr>
            <p:cNvPr id="23" name="Google Shape;210;p41">
              <a:extLst>
                <a:ext uri="{FF2B5EF4-FFF2-40B4-BE49-F238E27FC236}">
                  <a16:creationId xmlns:a16="http://schemas.microsoft.com/office/drawing/2014/main" id="{63C90E63-5C08-7BD8-2B79-AC5475CD9D3B}"/>
                </a:ext>
              </a:extLst>
            </p:cNvPr>
            <p:cNvCxnSpPr/>
            <p:nvPr/>
          </p:nvCxnSpPr>
          <p:spPr>
            <a:xfrm>
              <a:off x="5483226" y="1001713"/>
              <a:ext cx="104700" cy="0"/>
            </a:xfrm>
            <a:prstGeom prst="straightConnector1">
              <a:avLst/>
            </a:prstGeom>
            <a:noFill/>
            <a:ln w="14275" cap="rnd" cmpd="sng">
              <a:solidFill>
                <a:srgbClr val="999999"/>
              </a:solidFill>
              <a:prstDash val="solid"/>
              <a:round/>
              <a:headEnd type="none" w="med" len="med"/>
              <a:tailEnd type="none" w="med" len="med"/>
            </a:ln>
          </p:spPr>
        </p:cxnSp>
      </p:grpSp>
      <p:sp>
        <p:nvSpPr>
          <p:cNvPr id="24" name="Google Shape;211;p41">
            <a:extLst>
              <a:ext uri="{FF2B5EF4-FFF2-40B4-BE49-F238E27FC236}">
                <a16:creationId xmlns:a16="http://schemas.microsoft.com/office/drawing/2014/main" id="{A0C1C74B-B2F0-490C-67C6-72899F6550BC}"/>
              </a:ext>
            </a:extLst>
          </p:cNvPr>
          <p:cNvSpPr/>
          <p:nvPr/>
        </p:nvSpPr>
        <p:spPr>
          <a:xfrm>
            <a:off x="-17385" y="227998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Data Preparation</a:t>
            </a:r>
            <a:endParaRPr sz="1100" dirty="0">
              <a:solidFill>
                <a:srgbClr val="999999"/>
              </a:solidFill>
            </a:endParaRPr>
          </a:p>
        </p:txBody>
      </p:sp>
      <p:sp>
        <p:nvSpPr>
          <p:cNvPr id="25" name="Google Shape;212;p41">
            <a:extLst>
              <a:ext uri="{FF2B5EF4-FFF2-40B4-BE49-F238E27FC236}">
                <a16:creationId xmlns:a16="http://schemas.microsoft.com/office/drawing/2014/main" id="{0BBABBBB-1D96-19F0-AD94-5B7C6B93DD25}"/>
              </a:ext>
            </a:extLst>
          </p:cNvPr>
          <p:cNvSpPr/>
          <p:nvPr/>
        </p:nvSpPr>
        <p:spPr>
          <a:xfrm>
            <a:off x="-17385" y="2670719"/>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Data Visualization</a:t>
            </a:r>
            <a:endParaRPr sz="1100" dirty="0">
              <a:solidFill>
                <a:srgbClr val="999999"/>
              </a:solidFill>
            </a:endParaRPr>
          </a:p>
        </p:txBody>
      </p:sp>
      <p:grpSp>
        <p:nvGrpSpPr>
          <p:cNvPr id="26" name="Google Shape;213;p41">
            <a:extLst>
              <a:ext uri="{FF2B5EF4-FFF2-40B4-BE49-F238E27FC236}">
                <a16:creationId xmlns:a16="http://schemas.microsoft.com/office/drawing/2014/main" id="{67BA6E9C-73A8-821F-040D-5322C0CB5D19}"/>
              </a:ext>
            </a:extLst>
          </p:cNvPr>
          <p:cNvGrpSpPr/>
          <p:nvPr/>
        </p:nvGrpSpPr>
        <p:grpSpPr>
          <a:xfrm>
            <a:off x="238693" y="2704660"/>
            <a:ext cx="143660" cy="207373"/>
            <a:chOff x="3379789" y="1452563"/>
            <a:chExt cx="239713" cy="346025"/>
          </a:xfrm>
        </p:grpSpPr>
        <p:sp>
          <p:nvSpPr>
            <p:cNvPr id="27" name="Google Shape;214;p41">
              <a:extLst>
                <a:ext uri="{FF2B5EF4-FFF2-40B4-BE49-F238E27FC236}">
                  <a16:creationId xmlns:a16="http://schemas.microsoft.com/office/drawing/2014/main" id="{F9D165C2-FE56-C48D-DEAB-8230A80E0A66}"/>
                </a:ext>
              </a:extLst>
            </p:cNvPr>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8" name="Google Shape;215;p41">
              <a:extLst>
                <a:ext uri="{FF2B5EF4-FFF2-40B4-BE49-F238E27FC236}">
                  <a16:creationId xmlns:a16="http://schemas.microsoft.com/office/drawing/2014/main" id="{CBB576A6-04D0-D8FF-6CC0-898F9D0A6E99}"/>
                </a:ext>
              </a:extLst>
            </p:cNvPr>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29" name="Google Shape;216;p41">
              <a:extLst>
                <a:ext uri="{FF2B5EF4-FFF2-40B4-BE49-F238E27FC236}">
                  <a16:creationId xmlns:a16="http://schemas.microsoft.com/office/drawing/2014/main" id="{058918A1-84B9-1E35-D7C8-9E02019F8954}"/>
                </a:ext>
              </a:extLst>
            </p:cNvPr>
            <p:cNvCxnSpPr/>
            <p:nvPr/>
          </p:nvCxnSpPr>
          <p:spPr>
            <a:xfrm>
              <a:off x="3498851" y="1754188"/>
              <a:ext cx="0" cy="44400"/>
            </a:xfrm>
            <a:prstGeom prst="straightConnector1">
              <a:avLst/>
            </a:prstGeom>
            <a:noFill/>
            <a:ln w="9525" cap="rnd" cmpd="sng">
              <a:solidFill>
                <a:srgbClr val="999999"/>
              </a:solidFill>
              <a:prstDash val="solid"/>
              <a:round/>
              <a:headEnd type="none" w="med" len="med"/>
              <a:tailEnd type="none" w="med" len="med"/>
            </a:ln>
          </p:spPr>
        </p:cxnSp>
        <p:cxnSp>
          <p:nvCxnSpPr>
            <p:cNvPr id="30" name="Google Shape;217;p41">
              <a:extLst>
                <a:ext uri="{FF2B5EF4-FFF2-40B4-BE49-F238E27FC236}">
                  <a16:creationId xmlns:a16="http://schemas.microsoft.com/office/drawing/2014/main" id="{DE31F8D5-B625-34EC-A9DE-D7F76E9493AE}"/>
                </a:ext>
              </a:extLst>
            </p:cNvPr>
            <p:cNvCxnSpPr/>
            <p:nvPr/>
          </p:nvCxnSpPr>
          <p:spPr>
            <a:xfrm>
              <a:off x="3498851" y="1452563"/>
              <a:ext cx="0" cy="45900"/>
            </a:xfrm>
            <a:prstGeom prst="straightConnector1">
              <a:avLst/>
            </a:prstGeom>
            <a:noFill/>
            <a:ln w="9525" cap="rnd" cmpd="sng">
              <a:solidFill>
                <a:srgbClr val="999999"/>
              </a:solidFill>
              <a:prstDash val="solid"/>
              <a:round/>
              <a:headEnd type="none" w="med" len="med"/>
              <a:tailEnd type="none" w="med" len="med"/>
            </a:ln>
          </p:spPr>
        </p:cxnSp>
        <p:cxnSp>
          <p:nvCxnSpPr>
            <p:cNvPr id="31" name="Google Shape;218;p41">
              <a:extLst>
                <a:ext uri="{FF2B5EF4-FFF2-40B4-BE49-F238E27FC236}">
                  <a16:creationId xmlns:a16="http://schemas.microsoft.com/office/drawing/2014/main" id="{63956CE3-5CE6-86EB-6F78-5C0407319E8C}"/>
                </a:ext>
              </a:extLst>
            </p:cNvPr>
            <p:cNvCxnSpPr/>
            <p:nvPr/>
          </p:nvCxnSpPr>
          <p:spPr>
            <a:xfrm>
              <a:off x="3529014" y="1457326"/>
              <a:ext cx="0" cy="41400"/>
            </a:xfrm>
            <a:prstGeom prst="straightConnector1">
              <a:avLst/>
            </a:prstGeom>
            <a:noFill/>
            <a:ln w="9525" cap="rnd" cmpd="sng">
              <a:solidFill>
                <a:srgbClr val="999999"/>
              </a:solidFill>
              <a:prstDash val="solid"/>
              <a:round/>
              <a:headEnd type="none" w="med" len="med"/>
              <a:tailEnd type="none" w="med" len="med"/>
            </a:ln>
          </p:spPr>
        </p:cxnSp>
        <p:cxnSp>
          <p:nvCxnSpPr>
            <p:cNvPr id="32" name="Google Shape;219;p41">
              <a:extLst>
                <a:ext uri="{FF2B5EF4-FFF2-40B4-BE49-F238E27FC236}">
                  <a16:creationId xmlns:a16="http://schemas.microsoft.com/office/drawing/2014/main" id="{52550A48-8F98-CB86-7A05-C41B8B9AB34B}"/>
                </a:ext>
              </a:extLst>
            </p:cNvPr>
            <p:cNvCxnSpPr/>
            <p:nvPr/>
          </p:nvCxnSpPr>
          <p:spPr>
            <a:xfrm>
              <a:off x="3468689" y="1457326"/>
              <a:ext cx="0" cy="41400"/>
            </a:xfrm>
            <a:prstGeom prst="straightConnector1">
              <a:avLst/>
            </a:prstGeom>
            <a:noFill/>
            <a:ln w="9525" cap="rnd" cmpd="sng">
              <a:solidFill>
                <a:srgbClr val="999999"/>
              </a:solidFill>
              <a:prstDash val="solid"/>
              <a:round/>
              <a:headEnd type="none" w="med" len="med"/>
              <a:tailEnd type="none" w="med" len="med"/>
            </a:ln>
          </p:spPr>
        </p:cxnSp>
        <p:cxnSp>
          <p:nvCxnSpPr>
            <p:cNvPr id="33" name="Google Shape;220;p41">
              <a:extLst>
                <a:ext uri="{FF2B5EF4-FFF2-40B4-BE49-F238E27FC236}">
                  <a16:creationId xmlns:a16="http://schemas.microsoft.com/office/drawing/2014/main" id="{44B69080-135B-447E-6145-C851D066877E}"/>
                </a:ext>
              </a:extLst>
            </p:cNvPr>
            <p:cNvCxnSpPr/>
            <p:nvPr/>
          </p:nvCxnSpPr>
          <p:spPr>
            <a:xfrm>
              <a:off x="3379789" y="1633538"/>
              <a:ext cx="239700" cy="0"/>
            </a:xfrm>
            <a:prstGeom prst="straightConnector1">
              <a:avLst/>
            </a:prstGeom>
            <a:noFill/>
            <a:ln w="9525" cap="flat" cmpd="sng">
              <a:solidFill>
                <a:srgbClr val="999999"/>
              </a:solidFill>
              <a:prstDash val="solid"/>
              <a:round/>
              <a:headEnd type="none" w="med" len="med"/>
              <a:tailEnd type="none" w="med" len="med"/>
            </a:ln>
          </p:spPr>
        </p:cxnSp>
        <p:cxnSp>
          <p:nvCxnSpPr>
            <p:cNvPr id="34" name="Google Shape;221;p41">
              <a:extLst>
                <a:ext uri="{FF2B5EF4-FFF2-40B4-BE49-F238E27FC236}">
                  <a16:creationId xmlns:a16="http://schemas.microsoft.com/office/drawing/2014/main" id="{752D3C7B-EF91-ECC1-38C1-F7BDCFF48909}"/>
                </a:ext>
              </a:extLst>
            </p:cNvPr>
            <p:cNvCxnSpPr/>
            <p:nvPr/>
          </p:nvCxnSpPr>
          <p:spPr>
            <a:xfrm>
              <a:off x="3409951" y="1543051"/>
              <a:ext cx="58800" cy="0"/>
            </a:xfrm>
            <a:prstGeom prst="straightConnector1">
              <a:avLst/>
            </a:prstGeom>
            <a:noFill/>
            <a:ln w="9525" cap="rnd" cmpd="sng">
              <a:solidFill>
                <a:srgbClr val="999999"/>
              </a:solidFill>
              <a:prstDash val="solid"/>
              <a:round/>
              <a:headEnd type="none" w="med" len="med"/>
              <a:tailEnd type="none" w="med" len="med"/>
            </a:ln>
          </p:spPr>
        </p:cxnSp>
        <p:cxnSp>
          <p:nvCxnSpPr>
            <p:cNvPr id="35" name="Google Shape;222;p41">
              <a:extLst>
                <a:ext uri="{FF2B5EF4-FFF2-40B4-BE49-F238E27FC236}">
                  <a16:creationId xmlns:a16="http://schemas.microsoft.com/office/drawing/2014/main" id="{F4B82993-BF31-260A-0002-60E036C7AA64}"/>
                </a:ext>
              </a:extLst>
            </p:cNvPr>
            <p:cNvCxnSpPr/>
            <p:nvPr/>
          </p:nvCxnSpPr>
          <p:spPr>
            <a:xfrm>
              <a:off x="3409951" y="1573213"/>
              <a:ext cx="58800" cy="0"/>
            </a:xfrm>
            <a:prstGeom prst="straightConnector1">
              <a:avLst/>
            </a:prstGeom>
            <a:noFill/>
            <a:ln w="9525" cap="rnd" cmpd="sng">
              <a:solidFill>
                <a:srgbClr val="999999"/>
              </a:solidFill>
              <a:prstDash val="solid"/>
              <a:round/>
              <a:headEnd type="none" w="med" len="med"/>
              <a:tailEnd type="none" w="med" len="med"/>
            </a:ln>
          </p:spPr>
        </p:cxnSp>
        <p:cxnSp>
          <p:nvCxnSpPr>
            <p:cNvPr id="36" name="Google Shape;223;p41">
              <a:extLst>
                <a:ext uri="{FF2B5EF4-FFF2-40B4-BE49-F238E27FC236}">
                  <a16:creationId xmlns:a16="http://schemas.microsoft.com/office/drawing/2014/main" id="{5EB2742E-AB44-AD8D-C600-619DE4C60C20}"/>
                </a:ext>
              </a:extLst>
            </p:cNvPr>
            <p:cNvCxnSpPr/>
            <p:nvPr/>
          </p:nvCxnSpPr>
          <p:spPr>
            <a:xfrm rot="10800000">
              <a:off x="3529039" y="1543051"/>
              <a:ext cx="60300" cy="0"/>
            </a:xfrm>
            <a:prstGeom prst="straightConnector1">
              <a:avLst/>
            </a:prstGeom>
            <a:noFill/>
            <a:ln w="9525" cap="rnd" cmpd="sng">
              <a:solidFill>
                <a:srgbClr val="999999"/>
              </a:solidFill>
              <a:prstDash val="solid"/>
              <a:round/>
              <a:headEnd type="none" w="med" len="med"/>
              <a:tailEnd type="none" w="med" len="med"/>
            </a:ln>
          </p:spPr>
        </p:cxnSp>
        <p:cxnSp>
          <p:nvCxnSpPr>
            <p:cNvPr id="37" name="Google Shape;224;p41">
              <a:extLst>
                <a:ext uri="{FF2B5EF4-FFF2-40B4-BE49-F238E27FC236}">
                  <a16:creationId xmlns:a16="http://schemas.microsoft.com/office/drawing/2014/main" id="{C611D7EE-DBC0-80B3-F196-B92600A92AB4}"/>
                </a:ext>
              </a:extLst>
            </p:cNvPr>
            <p:cNvCxnSpPr/>
            <p:nvPr/>
          </p:nvCxnSpPr>
          <p:spPr>
            <a:xfrm rot="10800000">
              <a:off x="3529039" y="1573213"/>
              <a:ext cx="60300" cy="0"/>
            </a:xfrm>
            <a:prstGeom prst="straightConnector1">
              <a:avLst/>
            </a:prstGeom>
            <a:noFill/>
            <a:ln w="9525" cap="rnd" cmpd="sng">
              <a:solidFill>
                <a:srgbClr val="999999"/>
              </a:solidFill>
              <a:prstDash val="solid"/>
              <a:round/>
              <a:headEnd type="none" w="med" len="med"/>
              <a:tailEnd type="none" w="med" len="med"/>
            </a:ln>
          </p:spPr>
        </p:cxnSp>
        <p:cxnSp>
          <p:nvCxnSpPr>
            <p:cNvPr id="38" name="Google Shape;225;p41">
              <a:extLst>
                <a:ext uri="{FF2B5EF4-FFF2-40B4-BE49-F238E27FC236}">
                  <a16:creationId xmlns:a16="http://schemas.microsoft.com/office/drawing/2014/main" id="{6E2BF8FF-A42C-50A0-0F51-E7583012F206}"/>
                </a:ext>
              </a:extLst>
            </p:cNvPr>
            <p:cNvCxnSpPr/>
            <p:nvPr/>
          </p:nvCxnSpPr>
          <p:spPr>
            <a:xfrm>
              <a:off x="3409951" y="1603376"/>
              <a:ext cx="58800" cy="0"/>
            </a:xfrm>
            <a:prstGeom prst="straightConnector1">
              <a:avLst/>
            </a:prstGeom>
            <a:noFill/>
            <a:ln w="9525" cap="rnd" cmpd="sng">
              <a:solidFill>
                <a:srgbClr val="999999"/>
              </a:solidFill>
              <a:prstDash val="solid"/>
              <a:round/>
              <a:headEnd type="none" w="med" len="med"/>
              <a:tailEnd type="none" w="med" len="med"/>
            </a:ln>
          </p:spPr>
        </p:cxnSp>
        <p:cxnSp>
          <p:nvCxnSpPr>
            <p:cNvPr id="39" name="Google Shape;226;p41">
              <a:extLst>
                <a:ext uri="{FF2B5EF4-FFF2-40B4-BE49-F238E27FC236}">
                  <a16:creationId xmlns:a16="http://schemas.microsoft.com/office/drawing/2014/main" id="{4945F040-B449-E196-3ED4-E969CFFBAB14}"/>
                </a:ext>
              </a:extLst>
            </p:cNvPr>
            <p:cNvCxnSpPr/>
            <p:nvPr/>
          </p:nvCxnSpPr>
          <p:spPr>
            <a:xfrm rot="10800000">
              <a:off x="3529039" y="1603376"/>
              <a:ext cx="60300" cy="0"/>
            </a:xfrm>
            <a:prstGeom prst="straightConnector1">
              <a:avLst/>
            </a:prstGeom>
            <a:noFill/>
            <a:ln w="9525" cap="rnd" cmpd="sng">
              <a:solidFill>
                <a:srgbClr val="999999"/>
              </a:solidFill>
              <a:prstDash val="solid"/>
              <a:round/>
              <a:headEnd type="none" w="med" len="med"/>
              <a:tailEnd type="none" w="med" len="med"/>
            </a:ln>
          </p:spPr>
        </p:cxnSp>
      </p:grpSp>
      <p:sp>
        <p:nvSpPr>
          <p:cNvPr id="40" name="Google Shape;227;p41">
            <a:extLst>
              <a:ext uri="{FF2B5EF4-FFF2-40B4-BE49-F238E27FC236}">
                <a16:creationId xmlns:a16="http://schemas.microsoft.com/office/drawing/2014/main" id="{92AA9EA1-7AB9-4526-F5D8-B6319D52C2D2}"/>
              </a:ext>
            </a:extLst>
          </p:cNvPr>
          <p:cNvSpPr/>
          <p:nvPr/>
        </p:nvSpPr>
        <p:spPr>
          <a:xfrm>
            <a:off x="-17374" y="3061450"/>
            <a:ext cx="18333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chemeClr val="bg1"/>
                </a:solidFill>
                <a:latin typeface="Quattrocento Sans"/>
                <a:ea typeface="Quattrocento Sans"/>
                <a:cs typeface="Quattrocento Sans"/>
                <a:sym typeface="Quattrocento Sans"/>
              </a:rPr>
              <a:t>Model Explanation </a:t>
            </a:r>
            <a:endParaRPr sz="1100" dirty="0">
              <a:solidFill>
                <a:schemeClr val="bg1"/>
              </a:solidFill>
            </a:endParaRPr>
          </a:p>
        </p:txBody>
      </p:sp>
      <p:sp>
        <p:nvSpPr>
          <p:cNvPr id="41" name="Google Shape;228;p41">
            <a:extLst>
              <a:ext uri="{FF2B5EF4-FFF2-40B4-BE49-F238E27FC236}">
                <a16:creationId xmlns:a16="http://schemas.microsoft.com/office/drawing/2014/main" id="{DD0ED4FE-D3CE-D241-4555-7464923B9FB7}"/>
              </a:ext>
            </a:extLst>
          </p:cNvPr>
          <p:cNvSpPr/>
          <p:nvPr/>
        </p:nvSpPr>
        <p:spPr>
          <a:xfrm>
            <a:off x="-17374" y="3491525"/>
            <a:ext cx="19272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Model Interpretation</a:t>
            </a:r>
            <a:endParaRPr sz="1100" dirty="0">
              <a:solidFill>
                <a:srgbClr val="999999"/>
              </a:solidFill>
            </a:endParaRPr>
          </a:p>
        </p:txBody>
      </p:sp>
      <p:grpSp>
        <p:nvGrpSpPr>
          <p:cNvPr id="42" name="Google Shape;229;p41">
            <a:extLst>
              <a:ext uri="{FF2B5EF4-FFF2-40B4-BE49-F238E27FC236}">
                <a16:creationId xmlns:a16="http://schemas.microsoft.com/office/drawing/2014/main" id="{E8790179-95AB-7DF0-B394-8EE97F180451}"/>
              </a:ext>
            </a:extLst>
          </p:cNvPr>
          <p:cNvGrpSpPr/>
          <p:nvPr/>
        </p:nvGrpSpPr>
        <p:grpSpPr>
          <a:xfrm>
            <a:off x="224990" y="3111798"/>
            <a:ext cx="174491" cy="174491"/>
            <a:chOff x="6203951" y="2895601"/>
            <a:chExt cx="346075" cy="346075"/>
          </a:xfrm>
        </p:grpSpPr>
        <p:sp>
          <p:nvSpPr>
            <p:cNvPr id="43" name="Google Shape;230;p41">
              <a:extLst>
                <a:ext uri="{FF2B5EF4-FFF2-40B4-BE49-F238E27FC236}">
                  <a16:creationId xmlns:a16="http://schemas.microsoft.com/office/drawing/2014/main" id="{7474195F-4CFE-D636-6E0B-E3DAEC33C186}"/>
                </a:ext>
              </a:extLst>
            </p:cNvPr>
            <p:cNvSpPr/>
            <p:nvPr/>
          </p:nvSpPr>
          <p:spPr>
            <a:xfrm>
              <a:off x="6264276" y="3076576"/>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bg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4" name="Google Shape;231;p41">
              <a:extLst>
                <a:ext uri="{FF2B5EF4-FFF2-40B4-BE49-F238E27FC236}">
                  <a16:creationId xmlns:a16="http://schemas.microsoft.com/office/drawing/2014/main" id="{43F1B5E5-1096-93D2-D6EB-F6367DBFF2CB}"/>
                </a:ext>
              </a:extLst>
            </p:cNvPr>
            <p:cNvSpPr/>
            <p:nvPr/>
          </p:nvSpPr>
          <p:spPr>
            <a:xfrm>
              <a:off x="6324601" y="2940051"/>
              <a:ext cx="90488" cy="150813"/>
            </a:xfrm>
            <a:custGeom>
              <a:avLst/>
              <a:gdLst/>
              <a:ahLst/>
              <a:cxnLst/>
              <a:rect l="l" t="t" r="r" b="b"/>
              <a:pathLst>
                <a:path w="57" h="95" extrusionOk="0">
                  <a:moveTo>
                    <a:pt x="0" y="95"/>
                  </a:moveTo>
                  <a:lnTo>
                    <a:pt x="0" y="38"/>
                  </a:lnTo>
                  <a:lnTo>
                    <a:pt x="57" y="0"/>
                  </a:lnTo>
                  <a:lnTo>
                    <a:pt x="57" y="71"/>
                  </a:lnTo>
                </a:path>
              </a:pathLst>
            </a:custGeom>
            <a:noFill/>
            <a:ln w="14275" cap="rnd" cmpd="sng">
              <a:solidFill>
                <a:schemeClr val="bg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5" name="Google Shape;232;p41">
              <a:extLst>
                <a:ext uri="{FF2B5EF4-FFF2-40B4-BE49-F238E27FC236}">
                  <a16:creationId xmlns:a16="http://schemas.microsoft.com/office/drawing/2014/main" id="{53480324-B612-39EE-5D52-DF73428AE261}"/>
                </a:ext>
              </a:extLst>
            </p:cNvPr>
            <p:cNvSpPr/>
            <p:nvPr/>
          </p:nvSpPr>
          <p:spPr>
            <a:xfrm>
              <a:off x="6203951" y="2895601"/>
              <a:ext cx="300000" cy="300000"/>
            </a:xfrm>
            <a:prstGeom prst="rect">
              <a:avLst/>
            </a:prstGeom>
            <a:noFill/>
            <a:ln w="14275" cap="rnd" cmpd="sng">
              <a:solidFill>
                <a:schemeClr val="bg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6" name="Google Shape;233;p41">
              <a:extLst>
                <a:ext uri="{FF2B5EF4-FFF2-40B4-BE49-F238E27FC236}">
                  <a16:creationId xmlns:a16="http://schemas.microsoft.com/office/drawing/2014/main" id="{C6765233-00AE-F30F-09FE-4D7A0C731FB5}"/>
                </a:ext>
              </a:extLst>
            </p:cNvPr>
            <p:cNvSpPr/>
            <p:nvPr/>
          </p:nvSpPr>
          <p:spPr>
            <a:xfrm>
              <a:off x="6248401" y="2940051"/>
              <a:ext cx="301625" cy="301625"/>
            </a:xfrm>
            <a:custGeom>
              <a:avLst/>
              <a:gdLst/>
              <a:ahLst/>
              <a:cxnLst/>
              <a:rect l="l" t="t" r="r" b="b"/>
              <a:pathLst>
                <a:path w="190" h="190" extrusionOk="0">
                  <a:moveTo>
                    <a:pt x="180" y="0"/>
                  </a:moveTo>
                  <a:lnTo>
                    <a:pt x="190" y="0"/>
                  </a:lnTo>
                  <a:lnTo>
                    <a:pt x="190" y="190"/>
                  </a:lnTo>
                  <a:lnTo>
                    <a:pt x="0" y="190"/>
                  </a:lnTo>
                  <a:lnTo>
                    <a:pt x="0" y="180"/>
                  </a:lnTo>
                </a:path>
              </a:pathLst>
            </a:custGeom>
            <a:noFill/>
            <a:ln w="14275" cap="rnd" cmpd="sng">
              <a:solidFill>
                <a:schemeClr val="bg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7" name="Google Shape;234;p41">
              <a:extLst>
                <a:ext uri="{FF2B5EF4-FFF2-40B4-BE49-F238E27FC236}">
                  <a16:creationId xmlns:a16="http://schemas.microsoft.com/office/drawing/2014/main" id="{C588EA93-BEE9-63FF-6791-4ACB1E2A569F}"/>
                </a:ext>
              </a:extLst>
            </p:cNvPr>
            <p:cNvSpPr/>
            <p:nvPr/>
          </p:nvSpPr>
          <p:spPr>
            <a:xfrm>
              <a:off x="6354764" y="3046413"/>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bg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48" name="Google Shape;235;p41">
            <a:extLst>
              <a:ext uri="{FF2B5EF4-FFF2-40B4-BE49-F238E27FC236}">
                <a16:creationId xmlns:a16="http://schemas.microsoft.com/office/drawing/2014/main" id="{19E93FC9-02C1-2EA4-A919-860BF6E5BF7E}"/>
              </a:ext>
            </a:extLst>
          </p:cNvPr>
          <p:cNvGrpSpPr/>
          <p:nvPr/>
        </p:nvGrpSpPr>
        <p:grpSpPr>
          <a:xfrm>
            <a:off x="225311" y="3512616"/>
            <a:ext cx="169071" cy="195063"/>
            <a:chOff x="5581651" y="2895601"/>
            <a:chExt cx="300038" cy="346163"/>
          </a:xfrm>
        </p:grpSpPr>
        <p:sp>
          <p:nvSpPr>
            <p:cNvPr id="49" name="Google Shape;236;p41">
              <a:extLst>
                <a:ext uri="{FF2B5EF4-FFF2-40B4-BE49-F238E27FC236}">
                  <a16:creationId xmlns:a16="http://schemas.microsoft.com/office/drawing/2014/main" id="{4D984BC8-0135-A09F-37E0-FC5C1955E5B1}"/>
                </a:ext>
              </a:extLst>
            </p:cNvPr>
            <p:cNvSpPr/>
            <p:nvPr/>
          </p:nvSpPr>
          <p:spPr>
            <a:xfrm>
              <a:off x="5619751" y="3014664"/>
              <a:ext cx="225300" cy="227100"/>
            </a:xfrm>
            <a:prstGeom prst="ellipse">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0" name="Google Shape;237;p41">
              <a:extLst>
                <a:ext uri="{FF2B5EF4-FFF2-40B4-BE49-F238E27FC236}">
                  <a16:creationId xmlns:a16="http://schemas.microsoft.com/office/drawing/2014/main" id="{B0F202FE-5B90-2007-D390-718B4CAEAB40}"/>
                </a:ext>
              </a:extLst>
            </p:cNvPr>
            <p:cNvSpPr/>
            <p:nvPr/>
          </p:nvSpPr>
          <p:spPr>
            <a:xfrm>
              <a:off x="5702301" y="3098801"/>
              <a:ext cx="58800" cy="58800"/>
            </a:xfrm>
            <a:prstGeom prst="ellipse">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1" name="Google Shape;238;p41">
              <a:extLst>
                <a:ext uri="{FF2B5EF4-FFF2-40B4-BE49-F238E27FC236}">
                  <a16:creationId xmlns:a16="http://schemas.microsoft.com/office/drawing/2014/main" id="{5EDC8D6C-5414-42A5-D020-2CAF1BB1C68F}"/>
                </a:ext>
              </a:extLst>
            </p:cNvPr>
            <p:cNvSpPr/>
            <p:nvPr/>
          </p:nvSpPr>
          <p:spPr>
            <a:xfrm>
              <a:off x="5724526" y="3121026"/>
              <a:ext cx="14400" cy="14400"/>
            </a:xfrm>
            <a:prstGeom prst="ellipse">
              <a:avLst/>
            </a:prstGeom>
            <a:noFill/>
            <a:ln w="1427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2" name="Google Shape;239;p41">
              <a:extLst>
                <a:ext uri="{FF2B5EF4-FFF2-40B4-BE49-F238E27FC236}">
                  <a16:creationId xmlns:a16="http://schemas.microsoft.com/office/drawing/2014/main" id="{7C1AB460-5F75-94B2-376A-77FA2ED96AF4}"/>
                </a:ext>
              </a:extLst>
            </p:cNvPr>
            <p:cNvSpPr/>
            <p:nvPr/>
          </p:nvSpPr>
          <p:spPr>
            <a:xfrm>
              <a:off x="5732463" y="3063876"/>
              <a:ext cx="63500" cy="65088"/>
            </a:xfrm>
            <a:custGeom>
              <a:avLst/>
              <a:gdLst/>
              <a:ahLst/>
              <a:cxnLst/>
              <a:rect l="l" t="t" r="r" b="b"/>
              <a:pathLst>
                <a:path w="17" h="17" extrusionOk="0">
                  <a:moveTo>
                    <a:pt x="0" y="0"/>
                  </a:moveTo>
                  <a:cubicBezTo>
                    <a:pt x="10" y="0"/>
                    <a:pt x="17" y="7"/>
                    <a:pt x="17" y="17"/>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3" name="Google Shape;240;p41">
              <a:extLst>
                <a:ext uri="{FF2B5EF4-FFF2-40B4-BE49-F238E27FC236}">
                  <a16:creationId xmlns:a16="http://schemas.microsoft.com/office/drawing/2014/main" id="{E861302B-4FD7-356C-8981-5E9350105056}"/>
                </a:ext>
              </a:extLst>
            </p:cNvPr>
            <p:cNvSpPr/>
            <p:nvPr/>
          </p:nvSpPr>
          <p:spPr>
            <a:xfrm>
              <a:off x="5667376" y="3128964"/>
              <a:ext cx="65088" cy="63500"/>
            </a:xfrm>
            <a:custGeom>
              <a:avLst/>
              <a:gdLst/>
              <a:ahLst/>
              <a:cxnLst/>
              <a:rect l="l" t="t" r="r" b="b"/>
              <a:pathLst>
                <a:path w="17" h="17" extrusionOk="0">
                  <a:moveTo>
                    <a:pt x="17" y="17"/>
                  </a:moveTo>
                  <a:cubicBezTo>
                    <a:pt x="7" y="17"/>
                    <a:pt x="0" y="10"/>
                    <a:pt x="0" y="0"/>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4" name="Google Shape;241;p41">
              <a:extLst>
                <a:ext uri="{FF2B5EF4-FFF2-40B4-BE49-F238E27FC236}">
                  <a16:creationId xmlns:a16="http://schemas.microsoft.com/office/drawing/2014/main" id="{9A56766A-663F-26C6-2FE3-89C4CC60B382}"/>
                </a:ext>
              </a:extLst>
            </p:cNvPr>
            <p:cNvSpPr/>
            <p:nvPr/>
          </p:nvSpPr>
          <p:spPr>
            <a:xfrm>
              <a:off x="5581651" y="2895601"/>
              <a:ext cx="300038" cy="179388"/>
            </a:xfrm>
            <a:custGeom>
              <a:avLst/>
              <a:gdLst/>
              <a:ahLst/>
              <a:cxnLst/>
              <a:rect l="l" t="t" r="r" b="b"/>
              <a:pathLst>
                <a:path w="80" h="48" extrusionOk="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pic>
        <p:nvPicPr>
          <p:cNvPr id="57" name="Google Shape;244;p41">
            <a:extLst>
              <a:ext uri="{FF2B5EF4-FFF2-40B4-BE49-F238E27FC236}">
                <a16:creationId xmlns:a16="http://schemas.microsoft.com/office/drawing/2014/main" id="{0D523F95-9BA8-D3D6-8560-293C864F8018}"/>
              </a:ext>
            </a:extLst>
          </p:cNvPr>
          <p:cNvPicPr preferRelativeResize="0"/>
          <p:nvPr/>
        </p:nvPicPr>
        <p:blipFill>
          <a:blip r:embed="rId5">
            <a:alphaModFix/>
          </a:blip>
          <a:stretch>
            <a:fillRect/>
          </a:stretch>
        </p:blipFill>
        <p:spPr>
          <a:xfrm>
            <a:off x="186575" y="2340693"/>
            <a:ext cx="213225" cy="213225"/>
          </a:xfrm>
          <a:prstGeom prst="rect">
            <a:avLst/>
          </a:prstGeom>
          <a:noFill/>
          <a:ln>
            <a:noFill/>
          </a:ln>
        </p:spPr>
      </p:pic>
      <p:grpSp>
        <p:nvGrpSpPr>
          <p:cNvPr id="59" name="Google Shape;356;p41">
            <a:extLst>
              <a:ext uri="{FF2B5EF4-FFF2-40B4-BE49-F238E27FC236}">
                <a16:creationId xmlns:a16="http://schemas.microsoft.com/office/drawing/2014/main" id="{B3147828-9E39-579B-AA89-39D42C3A0480}"/>
              </a:ext>
            </a:extLst>
          </p:cNvPr>
          <p:cNvGrpSpPr/>
          <p:nvPr/>
        </p:nvGrpSpPr>
        <p:grpSpPr>
          <a:xfrm>
            <a:off x="215279" y="1045350"/>
            <a:ext cx="194119" cy="169149"/>
            <a:chOff x="7005638" y="3648076"/>
            <a:chExt cx="344488" cy="300175"/>
          </a:xfrm>
        </p:grpSpPr>
        <p:sp>
          <p:nvSpPr>
            <p:cNvPr id="60" name="Google Shape;357;p41">
              <a:extLst>
                <a:ext uri="{FF2B5EF4-FFF2-40B4-BE49-F238E27FC236}">
                  <a16:creationId xmlns:a16="http://schemas.microsoft.com/office/drawing/2014/main" id="{BEE75875-FE8C-296B-090D-2F510E413E27}"/>
                </a:ext>
              </a:extLst>
            </p:cNvPr>
            <p:cNvSpPr/>
            <p:nvPr/>
          </p:nvSpPr>
          <p:spPr>
            <a:xfrm>
              <a:off x="7005638" y="3648076"/>
              <a:ext cx="344488"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952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cxnSp>
          <p:nvCxnSpPr>
            <p:cNvPr id="61" name="Google Shape;358;p41">
              <a:extLst>
                <a:ext uri="{FF2B5EF4-FFF2-40B4-BE49-F238E27FC236}">
                  <a16:creationId xmlns:a16="http://schemas.microsoft.com/office/drawing/2014/main" id="{72754BC7-2563-0394-A924-8A083DD9A152}"/>
                </a:ext>
              </a:extLst>
            </p:cNvPr>
            <p:cNvCxnSpPr/>
            <p:nvPr/>
          </p:nvCxnSpPr>
          <p:spPr>
            <a:xfrm>
              <a:off x="7072313" y="3948113"/>
              <a:ext cx="211200" cy="0"/>
            </a:xfrm>
            <a:prstGeom prst="straightConnector1">
              <a:avLst/>
            </a:prstGeom>
            <a:noFill/>
            <a:ln w="9525" cap="rnd" cmpd="sng">
              <a:solidFill>
                <a:srgbClr val="999999"/>
              </a:solidFill>
              <a:prstDash val="solid"/>
              <a:round/>
              <a:headEnd type="none" w="med" len="med"/>
              <a:tailEnd type="none" w="med" len="med"/>
            </a:ln>
          </p:spPr>
        </p:cxnSp>
        <p:cxnSp>
          <p:nvCxnSpPr>
            <p:cNvPr id="62" name="Google Shape;359;p41">
              <a:extLst>
                <a:ext uri="{FF2B5EF4-FFF2-40B4-BE49-F238E27FC236}">
                  <a16:creationId xmlns:a16="http://schemas.microsoft.com/office/drawing/2014/main" id="{E3FB3807-EF6B-FA8B-49B7-A93DFF5D22D2}"/>
                </a:ext>
              </a:extLst>
            </p:cNvPr>
            <p:cNvCxnSpPr/>
            <p:nvPr/>
          </p:nvCxnSpPr>
          <p:spPr>
            <a:xfrm>
              <a:off x="7178676" y="3917951"/>
              <a:ext cx="0" cy="30300"/>
            </a:xfrm>
            <a:prstGeom prst="straightConnector1">
              <a:avLst/>
            </a:prstGeom>
            <a:noFill/>
            <a:ln w="9525" cap="rnd" cmpd="sng">
              <a:solidFill>
                <a:srgbClr val="999999"/>
              </a:solidFill>
              <a:prstDash val="solid"/>
              <a:round/>
              <a:headEnd type="none" w="med" len="med"/>
              <a:tailEnd type="none" w="med" len="med"/>
            </a:ln>
          </p:spPr>
        </p:cxnSp>
        <p:sp>
          <p:nvSpPr>
            <p:cNvPr id="63" name="Google Shape;360;p41">
              <a:extLst>
                <a:ext uri="{FF2B5EF4-FFF2-40B4-BE49-F238E27FC236}">
                  <a16:creationId xmlns:a16="http://schemas.microsoft.com/office/drawing/2014/main" id="{0BE33436-A418-865D-C350-77926F345F0E}"/>
                </a:ext>
              </a:extLst>
            </p:cNvPr>
            <p:cNvSpPr/>
            <p:nvPr/>
          </p:nvSpPr>
          <p:spPr>
            <a:xfrm>
              <a:off x="7170738" y="3881438"/>
              <a:ext cx="14400" cy="14400"/>
            </a:xfrm>
            <a:prstGeom prst="ellipse">
              <a:avLst/>
            </a:pr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cxnSp>
          <p:nvCxnSpPr>
            <p:cNvPr id="960" name="Google Shape;361;p41">
              <a:extLst>
                <a:ext uri="{FF2B5EF4-FFF2-40B4-BE49-F238E27FC236}">
                  <a16:creationId xmlns:a16="http://schemas.microsoft.com/office/drawing/2014/main" id="{4C9D988E-75BE-836E-90EE-E24892E8747C}"/>
                </a:ext>
              </a:extLst>
            </p:cNvPr>
            <p:cNvCxnSpPr/>
            <p:nvPr/>
          </p:nvCxnSpPr>
          <p:spPr>
            <a:xfrm>
              <a:off x="7005638" y="3857626"/>
              <a:ext cx="344400" cy="0"/>
            </a:xfrm>
            <a:prstGeom prst="straightConnector1">
              <a:avLst/>
            </a:prstGeom>
            <a:noFill/>
            <a:ln w="9525" cap="flat" cmpd="sng">
              <a:solidFill>
                <a:srgbClr val="999999"/>
              </a:solidFill>
              <a:prstDash val="solid"/>
              <a:round/>
              <a:headEnd type="none" w="med" len="med"/>
              <a:tailEnd type="none" w="med" len="med"/>
            </a:ln>
          </p:spPr>
        </p:cxnSp>
        <p:sp>
          <p:nvSpPr>
            <p:cNvPr id="961" name="Google Shape;362;p41">
              <a:extLst>
                <a:ext uri="{FF2B5EF4-FFF2-40B4-BE49-F238E27FC236}">
                  <a16:creationId xmlns:a16="http://schemas.microsoft.com/office/drawing/2014/main" id="{E38AA8F2-C51B-3A82-7BDE-16A193CCDE77}"/>
                </a:ext>
              </a:extLst>
            </p:cNvPr>
            <p:cNvSpPr/>
            <p:nvPr/>
          </p:nvSpPr>
          <p:spPr>
            <a:xfrm>
              <a:off x="7140576" y="3703638"/>
              <a:ext cx="82550" cy="101600"/>
            </a:xfrm>
            <a:custGeom>
              <a:avLst/>
              <a:gdLst/>
              <a:ahLst/>
              <a:cxnLst/>
              <a:rect l="l" t="t" r="r" b="b"/>
              <a:pathLst>
                <a:path w="52" h="64" extrusionOk="0">
                  <a:moveTo>
                    <a:pt x="0" y="0"/>
                  </a:moveTo>
                  <a:lnTo>
                    <a:pt x="0" y="64"/>
                  </a:lnTo>
                  <a:lnTo>
                    <a:pt x="52" y="33"/>
                  </a:lnTo>
                  <a:lnTo>
                    <a:pt x="0" y="0"/>
                  </a:lnTo>
                  <a:close/>
                </a:path>
              </a:pathLst>
            </a:cu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grpSp>
      <p:sp>
        <p:nvSpPr>
          <p:cNvPr id="962" name="Google Shape;187;p41">
            <a:extLst>
              <a:ext uri="{FF2B5EF4-FFF2-40B4-BE49-F238E27FC236}">
                <a16:creationId xmlns:a16="http://schemas.microsoft.com/office/drawing/2014/main" id="{377FE370-07DA-8CA8-D537-BC506C067F30}"/>
              </a:ext>
            </a:extLst>
          </p:cNvPr>
          <p:cNvSpPr/>
          <p:nvPr/>
        </p:nvSpPr>
        <p:spPr>
          <a:xfrm>
            <a:off x="-17385" y="138691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Hypothesis</a:t>
            </a:r>
            <a:endParaRPr sz="1100" dirty="0">
              <a:solidFill>
                <a:srgbClr val="999999"/>
              </a:solidFill>
            </a:endParaRPr>
          </a:p>
        </p:txBody>
      </p:sp>
      <p:sp>
        <p:nvSpPr>
          <p:cNvPr id="963" name="Google Shape;187;p41">
            <a:extLst>
              <a:ext uri="{FF2B5EF4-FFF2-40B4-BE49-F238E27FC236}">
                <a16:creationId xmlns:a16="http://schemas.microsoft.com/office/drawing/2014/main" id="{11376BD6-CC17-80FD-E52B-9E65DE4D2F9E}"/>
              </a:ext>
            </a:extLst>
          </p:cNvPr>
          <p:cNvSpPr/>
          <p:nvPr/>
        </p:nvSpPr>
        <p:spPr>
          <a:xfrm>
            <a:off x="-17385" y="992283"/>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sym typeface="Quattrocento Sans"/>
              </a:rPr>
              <a:t>Overview</a:t>
            </a:r>
            <a:endParaRPr sz="1100" dirty="0">
              <a:solidFill>
                <a:srgbClr val="999999"/>
              </a:solidFill>
            </a:endParaRPr>
          </a:p>
        </p:txBody>
      </p:sp>
      <p:grpSp>
        <p:nvGrpSpPr>
          <p:cNvPr id="964" name="Group 963">
            <a:extLst>
              <a:ext uri="{FF2B5EF4-FFF2-40B4-BE49-F238E27FC236}">
                <a16:creationId xmlns:a16="http://schemas.microsoft.com/office/drawing/2014/main" id="{F2538313-2FE8-A5B7-8354-E70B2B40F17E}"/>
              </a:ext>
            </a:extLst>
          </p:cNvPr>
          <p:cNvGrpSpPr/>
          <p:nvPr/>
        </p:nvGrpSpPr>
        <p:grpSpPr>
          <a:xfrm>
            <a:off x="2392694" y="815742"/>
            <a:ext cx="6102908" cy="443319"/>
            <a:chOff x="2609430" y="4104802"/>
            <a:chExt cx="6102908" cy="427823"/>
          </a:xfrm>
        </p:grpSpPr>
        <p:sp>
          <p:nvSpPr>
            <p:cNvPr id="965" name="Google Shape;894;p48">
              <a:extLst>
                <a:ext uri="{FF2B5EF4-FFF2-40B4-BE49-F238E27FC236}">
                  <a16:creationId xmlns:a16="http://schemas.microsoft.com/office/drawing/2014/main" id="{A402B109-70C6-AB5D-A0E8-DD69E6C73B8B}"/>
                </a:ext>
              </a:extLst>
            </p:cNvPr>
            <p:cNvSpPr txBox="1"/>
            <p:nvPr/>
          </p:nvSpPr>
          <p:spPr>
            <a:xfrm>
              <a:off x="2826049" y="4120725"/>
              <a:ext cx="5886289" cy="411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MY" sz="1100" dirty="0">
                  <a:solidFill>
                    <a:schemeClr val="lt1"/>
                  </a:solidFill>
                  <a:latin typeface="Quattrocento Sans"/>
                  <a:ea typeface="Quattrocento Sans"/>
                  <a:cs typeface="Quattrocento Sans"/>
                  <a:sym typeface="Quattrocento Sans"/>
                </a:rPr>
                <a:t>log(</a:t>
              </a:r>
              <a:r>
                <a:rPr lang="en-MY" sz="1100" dirty="0" err="1">
                  <a:solidFill>
                    <a:schemeClr val="lt1"/>
                  </a:solidFill>
                  <a:latin typeface="Quattrocento Sans"/>
                  <a:ea typeface="Quattrocento Sans"/>
                  <a:cs typeface="Quattrocento Sans"/>
                  <a:sym typeface="Quattrocento Sans"/>
                </a:rPr>
                <a:t>weeks_on_chart</a:t>
              </a:r>
              <a:r>
                <a:rPr lang="en-MY" sz="1100" dirty="0">
                  <a:solidFill>
                    <a:schemeClr val="lt1"/>
                  </a:solidFill>
                  <a:latin typeface="Quattrocento Sans"/>
                  <a:ea typeface="Quattrocento Sans"/>
                  <a:cs typeface="Quattrocento Sans"/>
                  <a:sym typeface="Quattrocento Sans"/>
                </a:rPr>
                <a:t>) = b0  + b1 log(danceability) + b2 </a:t>
              </a:r>
              <a:r>
                <a:rPr lang="en-MY" sz="1100" dirty="0" err="1">
                  <a:solidFill>
                    <a:schemeClr val="lt1"/>
                  </a:solidFill>
                  <a:latin typeface="Quattrocento Sans"/>
                  <a:ea typeface="Quattrocento Sans"/>
                  <a:cs typeface="Quattrocento Sans"/>
                  <a:sym typeface="Quattrocento Sans"/>
                </a:rPr>
                <a:t>tiktok</a:t>
              </a:r>
              <a:r>
                <a:rPr lang="en-MY" sz="1100" dirty="0">
                  <a:solidFill>
                    <a:schemeClr val="lt1"/>
                  </a:solidFill>
                  <a:latin typeface="Quattrocento Sans"/>
                  <a:ea typeface="Quattrocento Sans"/>
                  <a:cs typeface="Quattrocento Sans"/>
                  <a:sym typeface="Quattrocento Sans"/>
                </a:rPr>
                <a:t> + b3 streams + b4  loudness  </a:t>
              </a:r>
            </a:p>
            <a:p>
              <a:pPr marL="0" marR="0" lvl="0" indent="0" algn="l" rtl="0">
                <a:lnSpc>
                  <a:spcPct val="100000"/>
                </a:lnSpc>
                <a:spcBef>
                  <a:spcPts val="0"/>
                </a:spcBef>
                <a:spcAft>
                  <a:spcPts val="0"/>
                </a:spcAft>
                <a:buClr>
                  <a:srgbClr val="000000"/>
                </a:buClr>
                <a:buSzPts val="1100"/>
                <a:buFont typeface="Arial"/>
                <a:buNone/>
              </a:pPr>
              <a:r>
                <a:rPr lang="en-MY" sz="1100" dirty="0">
                  <a:solidFill>
                    <a:schemeClr val="lt1"/>
                  </a:solidFill>
                  <a:latin typeface="Quattrocento Sans"/>
                  <a:ea typeface="Quattrocento Sans"/>
                  <a:cs typeface="Quattrocento Sans"/>
                  <a:sym typeface="Quattrocento Sans"/>
                </a:rPr>
                <a:t>                                      + b5  log(energy)</a:t>
              </a:r>
            </a:p>
          </p:txBody>
        </p:sp>
        <p:cxnSp>
          <p:nvCxnSpPr>
            <p:cNvPr id="966" name="Google Shape;896;p48">
              <a:extLst>
                <a:ext uri="{FF2B5EF4-FFF2-40B4-BE49-F238E27FC236}">
                  <a16:creationId xmlns:a16="http://schemas.microsoft.com/office/drawing/2014/main" id="{770E108B-073C-B579-F7E4-3F740A2B7F2E}"/>
                </a:ext>
              </a:extLst>
            </p:cNvPr>
            <p:cNvCxnSpPr/>
            <p:nvPr/>
          </p:nvCxnSpPr>
          <p:spPr>
            <a:xfrm>
              <a:off x="2609430" y="4104802"/>
              <a:ext cx="0" cy="393900"/>
            </a:xfrm>
            <a:prstGeom prst="straightConnector1">
              <a:avLst/>
            </a:prstGeom>
            <a:noFill/>
            <a:ln w="9525" cap="flat" cmpd="sng">
              <a:solidFill>
                <a:srgbClr val="1DB954"/>
              </a:solidFill>
              <a:prstDash val="solid"/>
              <a:miter lim="800000"/>
              <a:headEnd type="none" w="sm" len="sm"/>
              <a:tailEnd type="none" w="sm" len="sm"/>
            </a:ln>
          </p:spPr>
        </p:cxnSp>
      </p:grpSp>
      <p:sp>
        <p:nvSpPr>
          <p:cNvPr id="968" name="TextBox 967">
            <a:extLst>
              <a:ext uri="{FF2B5EF4-FFF2-40B4-BE49-F238E27FC236}">
                <a16:creationId xmlns:a16="http://schemas.microsoft.com/office/drawing/2014/main" id="{82043DB3-8431-B9F3-2C94-DE386D25BC96}"/>
              </a:ext>
            </a:extLst>
          </p:cNvPr>
          <p:cNvSpPr txBox="1"/>
          <p:nvPr/>
        </p:nvSpPr>
        <p:spPr>
          <a:xfrm>
            <a:off x="6259167" y="1457425"/>
            <a:ext cx="2236435" cy="2146742"/>
          </a:xfrm>
          <a:prstGeom prst="rect">
            <a:avLst/>
          </a:prstGeom>
          <a:noFill/>
        </p:spPr>
        <p:txBody>
          <a:bodyPr wrap="square">
            <a:spAutoFit/>
          </a:bodyPr>
          <a:lstStyle/>
          <a:p>
            <a:pPr lvl="0" algn="l" rtl="0">
              <a:lnSpc>
                <a:spcPct val="100000"/>
              </a:lnSpc>
              <a:buClr>
                <a:schemeClr val="dk1"/>
              </a:buClr>
            </a:pPr>
            <a:r>
              <a:rPr lang="en-MY" sz="1100" dirty="0">
                <a:solidFill>
                  <a:schemeClr val="lt1"/>
                </a:solidFill>
                <a:latin typeface="Quattrocento Sans"/>
                <a:ea typeface="Quattrocento Sans"/>
                <a:cs typeface="Quattrocento Sans"/>
                <a:sym typeface="Quattrocento Sans"/>
              </a:rPr>
              <a:t>The analysis showed that: </a:t>
            </a:r>
            <a:br>
              <a:rPr lang="en-MY" sz="1100" dirty="0">
                <a:solidFill>
                  <a:schemeClr val="lt1"/>
                </a:solidFill>
                <a:latin typeface="Quattrocento Sans"/>
                <a:ea typeface="Quattrocento Sans"/>
                <a:cs typeface="Quattrocento Sans"/>
                <a:sym typeface="Quattrocento Sans"/>
              </a:rPr>
            </a:br>
            <a:endParaRPr lang="en-MY" sz="1100" dirty="0">
              <a:solidFill>
                <a:schemeClr val="lt1"/>
              </a:solidFill>
              <a:latin typeface="Quattrocento Sans"/>
              <a:ea typeface="Quattrocento Sans"/>
              <a:cs typeface="Quattrocento Sans"/>
              <a:sym typeface="Quattrocento Sans"/>
            </a:endParaRPr>
          </a:p>
          <a:p>
            <a:pPr marL="180975" lvl="0" indent="-180975" algn="l" rtl="0">
              <a:spcAft>
                <a:spcPts val="500"/>
              </a:spcAft>
              <a:buClr>
                <a:schemeClr val="dk1"/>
              </a:buClr>
              <a:buBlip>
                <a:blip r:embed="rId6"/>
              </a:buBlip>
            </a:pPr>
            <a:r>
              <a:rPr lang="el-GR" sz="1100" dirty="0">
                <a:solidFill>
                  <a:schemeClr val="lt1"/>
                </a:solidFill>
                <a:latin typeface="Quattrocento Sans"/>
                <a:ea typeface="Quattrocento Sans"/>
                <a:cs typeface="Quattrocento Sans"/>
                <a:sym typeface="Quattrocento Sans"/>
              </a:rPr>
              <a:t>β1  ≈ -0.183</a:t>
            </a:r>
          </a:p>
          <a:p>
            <a:pPr marL="180975" lvl="0" indent="-180975" algn="l" rtl="0">
              <a:spcAft>
                <a:spcPts val="500"/>
              </a:spcAft>
              <a:buClr>
                <a:schemeClr val="dk1"/>
              </a:buClr>
              <a:buBlip>
                <a:blip r:embed="rId6"/>
              </a:buBlip>
            </a:pPr>
            <a:r>
              <a:rPr lang="en-MY" sz="1100" dirty="0">
                <a:solidFill>
                  <a:schemeClr val="lt1"/>
                </a:solidFill>
                <a:latin typeface="Quattrocento Sans"/>
                <a:ea typeface="Quattrocento Sans"/>
                <a:cs typeface="Quattrocento Sans"/>
                <a:sym typeface="Quattrocento Sans"/>
              </a:rPr>
              <a:t>Regardless the streams, loudness, energy, and TikTok, the expected weeks on chart decreases by 0.18% when danceability increases by 1%</a:t>
            </a:r>
          </a:p>
          <a:p>
            <a:pPr marL="180975" lvl="0" indent="-180975" algn="l" rtl="0">
              <a:spcAft>
                <a:spcPts val="500"/>
              </a:spcAft>
              <a:buClr>
                <a:schemeClr val="dk1"/>
              </a:buClr>
              <a:buBlip>
                <a:blip r:embed="rId6"/>
              </a:buBlip>
            </a:pPr>
            <a:r>
              <a:rPr lang="en-MY" sz="1100" dirty="0">
                <a:solidFill>
                  <a:schemeClr val="lt1"/>
                </a:solidFill>
                <a:latin typeface="Quattrocento Sans"/>
                <a:ea typeface="Quattrocento Sans"/>
                <a:cs typeface="Quattrocento Sans"/>
                <a:sym typeface="Quattrocento Sans"/>
              </a:rPr>
              <a:t>P-value of </a:t>
            </a:r>
            <a:r>
              <a:rPr lang="el-GR" sz="1100" dirty="0">
                <a:solidFill>
                  <a:schemeClr val="lt1"/>
                </a:solidFill>
                <a:latin typeface="Quattrocento Sans"/>
                <a:ea typeface="Quattrocento Sans"/>
                <a:cs typeface="Quattrocento Sans"/>
                <a:sym typeface="Quattrocento Sans"/>
              </a:rPr>
              <a:t>β1  ≈ 0.57</a:t>
            </a:r>
          </a:p>
          <a:p>
            <a:pPr marL="180975" lvl="0" indent="-180975" algn="l" rtl="0">
              <a:spcAft>
                <a:spcPts val="500"/>
              </a:spcAft>
              <a:buClr>
                <a:schemeClr val="dk1"/>
              </a:buClr>
              <a:buBlip>
                <a:blip r:embed="rId6"/>
              </a:buBlip>
            </a:pPr>
            <a:r>
              <a:rPr lang="en-MY" sz="1100" dirty="0">
                <a:solidFill>
                  <a:schemeClr val="lt1"/>
                </a:solidFill>
                <a:latin typeface="Quattrocento Sans"/>
                <a:ea typeface="Quattrocento Sans"/>
                <a:cs typeface="Quattrocento Sans"/>
                <a:sym typeface="Quattrocento Sans"/>
              </a:rPr>
              <a:t>The relationship is statistically not different than zero</a:t>
            </a:r>
          </a:p>
        </p:txBody>
      </p:sp>
      <p:sp>
        <p:nvSpPr>
          <p:cNvPr id="970" name="Google Shape;985;p49">
            <a:extLst>
              <a:ext uri="{FF2B5EF4-FFF2-40B4-BE49-F238E27FC236}">
                <a16:creationId xmlns:a16="http://schemas.microsoft.com/office/drawing/2014/main" id="{616BAC61-C702-BE4D-3A8E-1CA2A3CC021C}"/>
              </a:ext>
            </a:extLst>
          </p:cNvPr>
          <p:cNvSpPr/>
          <p:nvPr/>
        </p:nvSpPr>
        <p:spPr>
          <a:xfrm>
            <a:off x="5374236" y="2325910"/>
            <a:ext cx="583500" cy="116400"/>
          </a:xfrm>
          <a:prstGeom prst="rect">
            <a:avLst/>
          </a:prstGeom>
          <a:solidFill>
            <a:srgbClr val="1BB953">
              <a:alpha val="29804"/>
            </a:srgb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85;p49">
            <a:extLst>
              <a:ext uri="{FF2B5EF4-FFF2-40B4-BE49-F238E27FC236}">
                <a16:creationId xmlns:a16="http://schemas.microsoft.com/office/drawing/2014/main" id="{F01EA207-C986-8AF6-0321-A3033FD1A98C}"/>
              </a:ext>
            </a:extLst>
          </p:cNvPr>
          <p:cNvSpPr/>
          <p:nvPr/>
        </p:nvSpPr>
        <p:spPr>
          <a:xfrm>
            <a:off x="5374236" y="2818492"/>
            <a:ext cx="583500" cy="116400"/>
          </a:xfrm>
          <a:prstGeom prst="rect">
            <a:avLst/>
          </a:prstGeom>
          <a:solidFill>
            <a:srgbClr val="1BB953">
              <a:alpha val="29804"/>
            </a:srgb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985;p49">
            <a:extLst>
              <a:ext uri="{FF2B5EF4-FFF2-40B4-BE49-F238E27FC236}">
                <a16:creationId xmlns:a16="http://schemas.microsoft.com/office/drawing/2014/main" id="{50D87A26-35CF-A797-5720-A60CF758C4BB}"/>
              </a:ext>
            </a:extLst>
          </p:cNvPr>
          <p:cNvSpPr/>
          <p:nvPr/>
        </p:nvSpPr>
        <p:spPr>
          <a:xfrm>
            <a:off x="7038968" y="4728251"/>
            <a:ext cx="666929" cy="133026"/>
          </a:xfrm>
          <a:prstGeom prst="rect">
            <a:avLst/>
          </a:prstGeom>
          <a:solidFill>
            <a:srgbClr val="1BB953">
              <a:alpha val="29804"/>
            </a:srgb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88;p41">
            <a:extLst>
              <a:ext uri="{FF2B5EF4-FFF2-40B4-BE49-F238E27FC236}">
                <a16:creationId xmlns:a16="http://schemas.microsoft.com/office/drawing/2014/main" id="{5C0D4580-8F37-B389-1D5B-6704779EA417}"/>
              </a:ext>
            </a:extLst>
          </p:cNvPr>
          <p:cNvSpPr/>
          <p:nvPr/>
        </p:nvSpPr>
        <p:spPr>
          <a:xfrm>
            <a:off x="-17385" y="395846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rgbClr val="999999"/>
                </a:solidFill>
                <a:latin typeface="Quattrocento Sans"/>
                <a:ea typeface="Quattrocento Sans"/>
                <a:cs typeface="Quattrocento Sans"/>
                <a:sym typeface="Quattrocento Sans"/>
              </a:rPr>
              <a:t>Conclusion</a:t>
            </a:r>
            <a:endParaRPr sz="1100">
              <a:solidFill>
                <a:srgbClr val="999999"/>
              </a:solidFill>
            </a:endParaRPr>
          </a:p>
        </p:txBody>
      </p:sp>
      <p:sp>
        <p:nvSpPr>
          <p:cNvPr id="1056" name="Google Shape;189;p41">
            <a:extLst>
              <a:ext uri="{FF2B5EF4-FFF2-40B4-BE49-F238E27FC236}">
                <a16:creationId xmlns:a16="http://schemas.microsoft.com/office/drawing/2014/main" id="{15E3D507-1EA3-8A15-786F-87114FD5E7FF}"/>
              </a:ext>
            </a:extLst>
          </p:cNvPr>
          <p:cNvSpPr/>
          <p:nvPr/>
        </p:nvSpPr>
        <p:spPr>
          <a:xfrm>
            <a:off x="-17385" y="4349200"/>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rgbClr val="999999"/>
                </a:solidFill>
                <a:latin typeface="Quattrocento Sans"/>
                <a:ea typeface="Quattrocento Sans"/>
                <a:cs typeface="Quattrocento Sans"/>
                <a:sym typeface="Quattrocento Sans"/>
              </a:rPr>
              <a:t>Q&amp;A</a:t>
            </a:r>
            <a:endParaRPr sz="1100">
              <a:solidFill>
                <a:srgbClr val="999999"/>
              </a:solidFill>
            </a:endParaRPr>
          </a:p>
        </p:txBody>
      </p:sp>
      <p:pic>
        <p:nvPicPr>
          <p:cNvPr id="1057" name="Google Shape;242;p41" descr="Badge Question Mark outline">
            <a:extLst>
              <a:ext uri="{FF2B5EF4-FFF2-40B4-BE49-F238E27FC236}">
                <a16:creationId xmlns:a16="http://schemas.microsoft.com/office/drawing/2014/main" id="{F2B72F95-9579-83EF-C009-C3F050DFA361}"/>
              </a:ext>
            </a:extLst>
          </p:cNvPr>
          <p:cNvPicPr preferRelativeResize="0"/>
          <p:nvPr/>
        </p:nvPicPr>
        <p:blipFill rotWithShape="1">
          <a:blip r:embed="rId7">
            <a:alphaModFix/>
            <a:extLst>
              <a:ext uri="{BEBA8EAE-BF5A-486C-A8C5-ECC9F3942E4B}">
                <a14:imgProps xmlns:a14="http://schemas.microsoft.com/office/drawing/2010/main">
                  <a14:imgLayer r:embed="rId8">
                    <a14:imgEffect>
                      <a14:brightnessContrast bright="-20000"/>
                    </a14:imgEffect>
                  </a14:imgLayer>
                </a14:imgProps>
              </a:ext>
            </a:extLst>
          </a:blip>
          <a:srcRect/>
          <a:stretch/>
        </p:blipFill>
        <p:spPr>
          <a:xfrm>
            <a:off x="209621" y="4370438"/>
            <a:ext cx="213241" cy="213241"/>
          </a:xfrm>
          <a:prstGeom prst="rect">
            <a:avLst/>
          </a:prstGeom>
          <a:noFill/>
          <a:ln>
            <a:noFill/>
          </a:ln>
        </p:spPr>
      </p:pic>
      <p:pic>
        <p:nvPicPr>
          <p:cNvPr id="1058" name="Google Shape;243;p41" descr="Customer review outline">
            <a:extLst>
              <a:ext uri="{FF2B5EF4-FFF2-40B4-BE49-F238E27FC236}">
                <a16:creationId xmlns:a16="http://schemas.microsoft.com/office/drawing/2014/main" id="{F0FA9501-27FB-047E-15C5-B51179374C0A}"/>
              </a:ext>
            </a:extLst>
          </p:cNvPr>
          <p:cNvPicPr preferRelativeResize="0"/>
          <p:nvPr/>
        </p:nvPicPr>
        <p:blipFill rotWithShape="1">
          <a:blip r:embed="rId9">
            <a:alphaModFix/>
            <a:extLst>
              <a:ext uri="{BEBA8EAE-BF5A-486C-A8C5-ECC9F3942E4B}">
                <a14:imgProps xmlns:a14="http://schemas.microsoft.com/office/drawing/2010/main">
                  <a14:imgLayer r:embed="rId10">
                    <a14:imgEffect>
                      <a14:brightnessContrast bright="-20000"/>
                    </a14:imgEffect>
                  </a14:imgLayer>
                </a14:imgProps>
              </a:ext>
            </a:extLst>
          </a:blip>
          <a:srcRect/>
          <a:stretch/>
        </p:blipFill>
        <p:spPr>
          <a:xfrm>
            <a:off x="209621" y="3999173"/>
            <a:ext cx="213241" cy="21324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F2124"/>
        </a:solidFill>
        <a:effectLst/>
      </p:bgPr>
    </p:bg>
    <p:spTree>
      <p:nvGrpSpPr>
        <p:cNvPr id="1" name="Shape 1058"/>
        <p:cNvGrpSpPr/>
        <p:nvPr/>
      </p:nvGrpSpPr>
      <p:grpSpPr>
        <a:xfrm>
          <a:off x="0" y="0"/>
          <a:ext cx="0" cy="0"/>
          <a:chOff x="0" y="0"/>
          <a:chExt cx="0" cy="0"/>
        </a:xfrm>
      </p:grpSpPr>
      <p:sp>
        <p:nvSpPr>
          <p:cNvPr id="1037" name="Google Shape;352;p41">
            <a:extLst>
              <a:ext uri="{FF2B5EF4-FFF2-40B4-BE49-F238E27FC236}">
                <a16:creationId xmlns:a16="http://schemas.microsoft.com/office/drawing/2014/main" id="{2E084EFB-BC6E-97B3-8855-15365E297434}"/>
              </a:ext>
            </a:extLst>
          </p:cNvPr>
          <p:cNvSpPr/>
          <p:nvPr/>
        </p:nvSpPr>
        <p:spPr>
          <a:xfrm>
            <a:off x="126539" y="3490508"/>
            <a:ext cx="1722600" cy="275100"/>
          </a:xfrm>
          <a:prstGeom prst="roundRect">
            <a:avLst>
              <a:gd name="adj" fmla="val 16667"/>
            </a:avLst>
          </a:prstGeom>
          <a:gradFill>
            <a:gsLst>
              <a:gs pos="0">
                <a:srgbClr val="7F7F7F">
                  <a:alpha val="44705"/>
                </a:srgbClr>
              </a:gs>
              <a:gs pos="100000">
                <a:srgbClr val="191414">
                  <a:alpha val="24705"/>
                </a:srgbClr>
              </a:gs>
            </a:gsLst>
            <a:lin ang="4199895" scaled="0"/>
          </a:gradFill>
          <a:ln>
            <a:noFill/>
          </a:ln>
        </p:spPr>
        <p:txBody>
          <a:bodyPr spcFirstLastPara="1" wrap="square" lIns="513000" tIns="34275" rIns="68575" bIns="34275" anchor="ctr" anchorCtr="0">
            <a:noAutofit/>
          </a:bodyPr>
          <a:lstStyle/>
          <a:p>
            <a:pPr marL="0" marR="0" lvl="0" indent="-114300" algn="l" rtl="0">
              <a:spcBef>
                <a:spcPts val="0"/>
              </a:spcBef>
              <a:spcAft>
                <a:spcPts val="0"/>
              </a:spcAft>
              <a:buNone/>
            </a:pPr>
            <a:endParaRPr sz="1100">
              <a:solidFill>
                <a:schemeClr val="bg1"/>
              </a:solidFill>
            </a:endParaRPr>
          </a:p>
        </p:txBody>
      </p:sp>
      <p:sp>
        <p:nvSpPr>
          <p:cNvPr id="1059" name="Google Shape;1059;p50"/>
          <p:cNvSpPr txBox="1"/>
          <p:nvPr/>
        </p:nvSpPr>
        <p:spPr>
          <a:xfrm>
            <a:off x="2328833" y="141150"/>
            <a:ext cx="48693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b="1">
                <a:solidFill>
                  <a:srgbClr val="1DB954"/>
                </a:solidFill>
                <a:latin typeface="Quattrocento Sans"/>
                <a:ea typeface="Quattrocento Sans"/>
                <a:cs typeface="Quattrocento Sans"/>
                <a:sym typeface="Quattrocento Sans"/>
              </a:rPr>
              <a:t>Model Explanation: </a:t>
            </a:r>
            <a:r>
              <a:rPr lang="en" sz="3300" b="1">
                <a:solidFill>
                  <a:srgbClr val="FFFFFF"/>
                </a:solidFill>
                <a:latin typeface="Quattrocento Sans"/>
                <a:ea typeface="Quattrocento Sans"/>
                <a:cs typeface="Quattrocento Sans"/>
                <a:sym typeface="Quattrocento Sans"/>
              </a:rPr>
              <a:t>Cont.</a:t>
            </a:r>
            <a:endParaRPr sz="1100">
              <a:solidFill>
                <a:srgbClr val="FFFFFF"/>
              </a:solidFill>
            </a:endParaRPr>
          </a:p>
        </p:txBody>
      </p:sp>
      <p:sp>
        <p:nvSpPr>
          <p:cNvPr id="1068" name="Google Shape;1068;p50"/>
          <p:cNvSpPr/>
          <p:nvPr/>
        </p:nvSpPr>
        <p:spPr>
          <a:xfrm>
            <a:off x="9344250" y="62750"/>
            <a:ext cx="1833300" cy="16002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How would we know which number is important for our analysis? </a:t>
            </a:r>
            <a:endParaRPr sz="1100">
              <a:solidFill>
                <a:schemeClr val="dk1"/>
              </a:solidFill>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 sz="1100">
                <a:solidFill>
                  <a:schemeClr val="dk1"/>
                </a:solidFill>
              </a:rPr>
              <a:t>Could we add maybe highlights, or separate section that direct audience towards the number that matters? </a:t>
            </a:r>
            <a:endParaRPr/>
          </a:p>
        </p:txBody>
      </p:sp>
      <p:sp>
        <p:nvSpPr>
          <p:cNvPr id="2" name="Google Shape;187;p41">
            <a:extLst>
              <a:ext uri="{FF2B5EF4-FFF2-40B4-BE49-F238E27FC236}">
                <a16:creationId xmlns:a16="http://schemas.microsoft.com/office/drawing/2014/main" id="{51F9F3B4-748E-F396-F341-7D52CEFD746C}"/>
              </a:ext>
            </a:extLst>
          </p:cNvPr>
          <p:cNvSpPr/>
          <p:nvPr/>
        </p:nvSpPr>
        <p:spPr>
          <a:xfrm>
            <a:off x="-17385" y="1773706"/>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Ideal Experiment</a:t>
            </a:r>
            <a:endParaRPr sz="1100" dirty="0">
              <a:solidFill>
                <a:srgbClr val="999999"/>
              </a:solidFill>
            </a:endParaRPr>
          </a:p>
        </p:txBody>
      </p:sp>
      <p:cxnSp>
        <p:nvCxnSpPr>
          <p:cNvPr id="5" name="Google Shape;190;p41">
            <a:extLst>
              <a:ext uri="{FF2B5EF4-FFF2-40B4-BE49-F238E27FC236}">
                <a16:creationId xmlns:a16="http://schemas.microsoft.com/office/drawing/2014/main" id="{CD7CA168-F4D5-1247-BFE0-5F6222535736}"/>
              </a:ext>
            </a:extLst>
          </p:cNvPr>
          <p:cNvCxnSpPr/>
          <p:nvPr/>
        </p:nvCxnSpPr>
        <p:spPr>
          <a:xfrm>
            <a:off x="141351" y="2164439"/>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6" name="Google Shape;191;p41">
            <a:extLst>
              <a:ext uri="{FF2B5EF4-FFF2-40B4-BE49-F238E27FC236}">
                <a16:creationId xmlns:a16="http://schemas.microsoft.com/office/drawing/2014/main" id="{5F8478CC-09FF-2EC8-FE89-FF7F99370DC2}"/>
              </a:ext>
            </a:extLst>
          </p:cNvPr>
          <p:cNvCxnSpPr/>
          <p:nvPr/>
        </p:nvCxnSpPr>
        <p:spPr>
          <a:xfrm>
            <a:off x="141351" y="3833186"/>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grpSp>
        <p:nvGrpSpPr>
          <p:cNvPr id="7" name="Google Shape;194;p41">
            <a:extLst>
              <a:ext uri="{FF2B5EF4-FFF2-40B4-BE49-F238E27FC236}">
                <a16:creationId xmlns:a16="http://schemas.microsoft.com/office/drawing/2014/main" id="{D97FBB7C-4394-21C1-D41F-FBF56A45BE57}"/>
              </a:ext>
            </a:extLst>
          </p:cNvPr>
          <p:cNvGrpSpPr/>
          <p:nvPr/>
        </p:nvGrpSpPr>
        <p:grpSpPr>
          <a:xfrm>
            <a:off x="223506" y="1439569"/>
            <a:ext cx="177403" cy="162000"/>
            <a:chOff x="3398838" y="5076826"/>
            <a:chExt cx="345950" cy="315913"/>
          </a:xfrm>
        </p:grpSpPr>
        <p:sp>
          <p:nvSpPr>
            <p:cNvPr id="8" name="Google Shape;195;p41">
              <a:extLst>
                <a:ext uri="{FF2B5EF4-FFF2-40B4-BE49-F238E27FC236}">
                  <a16:creationId xmlns:a16="http://schemas.microsoft.com/office/drawing/2014/main" id="{19B5BD8C-8FB3-C782-6FD4-1CFBFC28A0F9}"/>
                </a:ext>
              </a:extLst>
            </p:cNvPr>
            <p:cNvSpPr/>
            <p:nvPr/>
          </p:nvSpPr>
          <p:spPr>
            <a:xfrm>
              <a:off x="3519488" y="5076826"/>
              <a:ext cx="2253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9" name="Google Shape;196;p41">
              <a:extLst>
                <a:ext uri="{FF2B5EF4-FFF2-40B4-BE49-F238E27FC236}">
                  <a16:creationId xmlns:a16="http://schemas.microsoft.com/office/drawing/2014/main" id="{E86359F7-61AB-441B-F77E-10608E967F16}"/>
                </a:ext>
              </a:extLst>
            </p:cNvPr>
            <p:cNvSpPr/>
            <p:nvPr/>
          </p:nvSpPr>
          <p:spPr>
            <a:xfrm>
              <a:off x="3519488" y="5197476"/>
              <a:ext cx="2253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0" name="Google Shape;197;p41">
              <a:extLst>
                <a:ext uri="{FF2B5EF4-FFF2-40B4-BE49-F238E27FC236}">
                  <a16:creationId xmlns:a16="http://schemas.microsoft.com/office/drawing/2014/main" id="{71E9682B-45E3-81E4-80CA-BA900F0413DB}"/>
                </a:ext>
              </a:extLst>
            </p:cNvPr>
            <p:cNvSpPr/>
            <p:nvPr/>
          </p:nvSpPr>
          <p:spPr>
            <a:xfrm>
              <a:off x="3519488" y="5316539"/>
              <a:ext cx="225300" cy="762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1" name="Google Shape;198;p41">
              <a:extLst>
                <a:ext uri="{FF2B5EF4-FFF2-40B4-BE49-F238E27FC236}">
                  <a16:creationId xmlns:a16="http://schemas.microsoft.com/office/drawing/2014/main" id="{44DECFFB-87FB-365D-FDE7-3CEDED573DDD}"/>
                </a:ext>
              </a:extLst>
            </p:cNvPr>
            <p:cNvSpPr/>
            <p:nvPr/>
          </p:nvSpPr>
          <p:spPr>
            <a:xfrm>
              <a:off x="3398838" y="5076826"/>
              <a:ext cx="747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2" name="Google Shape;199;p41">
              <a:extLst>
                <a:ext uri="{FF2B5EF4-FFF2-40B4-BE49-F238E27FC236}">
                  <a16:creationId xmlns:a16="http://schemas.microsoft.com/office/drawing/2014/main" id="{9BDE59F9-141C-2E67-6090-3663EA2211AD}"/>
                </a:ext>
              </a:extLst>
            </p:cNvPr>
            <p:cNvSpPr/>
            <p:nvPr/>
          </p:nvSpPr>
          <p:spPr>
            <a:xfrm>
              <a:off x="3398838" y="5197476"/>
              <a:ext cx="747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3" name="Google Shape;200;p41">
              <a:extLst>
                <a:ext uri="{FF2B5EF4-FFF2-40B4-BE49-F238E27FC236}">
                  <a16:creationId xmlns:a16="http://schemas.microsoft.com/office/drawing/2014/main" id="{75772D3F-E8A8-7CBC-0F75-0A6C942526F5}"/>
                </a:ext>
              </a:extLst>
            </p:cNvPr>
            <p:cNvSpPr/>
            <p:nvPr/>
          </p:nvSpPr>
          <p:spPr>
            <a:xfrm>
              <a:off x="3398838" y="5316539"/>
              <a:ext cx="74700" cy="762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14" name="Google Shape;201;p41">
            <a:extLst>
              <a:ext uri="{FF2B5EF4-FFF2-40B4-BE49-F238E27FC236}">
                <a16:creationId xmlns:a16="http://schemas.microsoft.com/office/drawing/2014/main" id="{962C72F7-FD79-B58D-9703-0CC9E5C452F3}"/>
              </a:ext>
            </a:extLst>
          </p:cNvPr>
          <p:cNvGrpSpPr/>
          <p:nvPr/>
        </p:nvGrpSpPr>
        <p:grpSpPr>
          <a:xfrm>
            <a:off x="227121" y="1830237"/>
            <a:ext cx="170172" cy="162057"/>
            <a:chOff x="5483226" y="731713"/>
            <a:chExt cx="363538" cy="346201"/>
          </a:xfrm>
        </p:grpSpPr>
        <p:sp>
          <p:nvSpPr>
            <p:cNvPr id="15" name="Google Shape;202;p41">
              <a:extLst>
                <a:ext uri="{FF2B5EF4-FFF2-40B4-BE49-F238E27FC236}">
                  <a16:creationId xmlns:a16="http://schemas.microsoft.com/office/drawing/2014/main" id="{4E1DC80D-A672-D865-AD22-A94564C04ABD}"/>
                </a:ext>
              </a:extLst>
            </p:cNvPr>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6" name="Google Shape;203;p41">
              <a:extLst>
                <a:ext uri="{FF2B5EF4-FFF2-40B4-BE49-F238E27FC236}">
                  <a16:creationId xmlns:a16="http://schemas.microsoft.com/office/drawing/2014/main" id="{626A9114-6C74-D160-EF7E-1D6CED794A0B}"/>
                </a:ext>
              </a:extLst>
            </p:cNvPr>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17" name="Google Shape;204;p41">
              <a:extLst>
                <a:ext uri="{FF2B5EF4-FFF2-40B4-BE49-F238E27FC236}">
                  <a16:creationId xmlns:a16="http://schemas.microsoft.com/office/drawing/2014/main" id="{E3542812-E053-6AD5-E429-38F71AC81881}"/>
                </a:ext>
              </a:extLst>
            </p:cNvPr>
            <p:cNvCxnSpPr/>
            <p:nvPr/>
          </p:nvCxnSpPr>
          <p:spPr>
            <a:xfrm rot="10800000">
              <a:off x="5753101" y="731713"/>
              <a:ext cx="0" cy="270000"/>
            </a:xfrm>
            <a:prstGeom prst="straightConnector1">
              <a:avLst/>
            </a:prstGeom>
            <a:noFill/>
            <a:ln w="14275" cap="rnd" cmpd="sng">
              <a:solidFill>
                <a:srgbClr val="999999"/>
              </a:solidFill>
              <a:prstDash val="solid"/>
              <a:round/>
              <a:headEnd type="none" w="med" len="med"/>
              <a:tailEnd type="none" w="med" len="med"/>
            </a:ln>
          </p:spPr>
        </p:cxnSp>
        <p:cxnSp>
          <p:nvCxnSpPr>
            <p:cNvPr id="18" name="Google Shape;205;p41">
              <a:extLst>
                <a:ext uri="{FF2B5EF4-FFF2-40B4-BE49-F238E27FC236}">
                  <a16:creationId xmlns:a16="http://schemas.microsoft.com/office/drawing/2014/main" id="{5AB86959-4608-98AD-205F-BA39F0C86E6B}"/>
                </a:ext>
              </a:extLst>
            </p:cNvPr>
            <p:cNvCxnSpPr/>
            <p:nvPr/>
          </p:nvCxnSpPr>
          <p:spPr>
            <a:xfrm>
              <a:off x="5483226" y="77787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19" name="Google Shape;206;p41">
              <a:extLst>
                <a:ext uri="{FF2B5EF4-FFF2-40B4-BE49-F238E27FC236}">
                  <a16:creationId xmlns:a16="http://schemas.microsoft.com/office/drawing/2014/main" id="{986C645A-3AB7-CC43-0299-284B124F8567}"/>
                </a:ext>
              </a:extLst>
            </p:cNvPr>
            <p:cNvCxnSpPr/>
            <p:nvPr/>
          </p:nvCxnSpPr>
          <p:spPr>
            <a:xfrm>
              <a:off x="5483226" y="82232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0" name="Google Shape;207;p41">
              <a:extLst>
                <a:ext uri="{FF2B5EF4-FFF2-40B4-BE49-F238E27FC236}">
                  <a16:creationId xmlns:a16="http://schemas.microsoft.com/office/drawing/2014/main" id="{2A6EC21A-A48C-FD19-5AB7-BD8FA1B9561E}"/>
                </a:ext>
              </a:extLst>
            </p:cNvPr>
            <p:cNvCxnSpPr/>
            <p:nvPr/>
          </p:nvCxnSpPr>
          <p:spPr>
            <a:xfrm>
              <a:off x="5483226" y="86677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1" name="Google Shape;208;p41">
              <a:extLst>
                <a:ext uri="{FF2B5EF4-FFF2-40B4-BE49-F238E27FC236}">
                  <a16:creationId xmlns:a16="http://schemas.microsoft.com/office/drawing/2014/main" id="{8B2A46B1-E75B-013B-19A5-96CACAEB2C56}"/>
                </a:ext>
              </a:extLst>
            </p:cNvPr>
            <p:cNvCxnSpPr/>
            <p:nvPr/>
          </p:nvCxnSpPr>
          <p:spPr>
            <a:xfrm>
              <a:off x="5483226" y="912813"/>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2" name="Google Shape;209;p41">
              <a:extLst>
                <a:ext uri="{FF2B5EF4-FFF2-40B4-BE49-F238E27FC236}">
                  <a16:creationId xmlns:a16="http://schemas.microsoft.com/office/drawing/2014/main" id="{9E8A3926-56CB-A363-7701-E2F2F30B93B1}"/>
                </a:ext>
              </a:extLst>
            </p:cNvPr>
            <p:cNvCxnSpPr/>
            <p:nvPr/>
          </p:nvCxnSpPr>
          <p:spPr>
            <a:xfrm>
              <a:off x="5483226" y="957263"/>
              <a:ext cx="149100" cy="0"/>
            </a:xfrm>
            <a:prstGeom prst="straightConnector1">
              <a:avLst/>
            </a:prstGeom>
            <a:noFill/>
            <a:ln w="14275" cap="rnd" cmpd="sng">
              <a:solidFill>
                <a:srgbClr val="999999"/>
              </a:solidFill>
              <a:prstDash val="solid"/>
              <a:round/>
              <a:headEnd type="none" w="med" len="med"/>
              <a:tailEnd type="none" w="med" len="med"/>
            </a:ln>
          </p:spPr>
        </p:cxnSp>
        <p:cxnSp>
          <p:nvCxnSpPr>
            <p:cNvPr id="23" name="Google Shape;210;p41">
              <a:extLst>
                <a:ext uri="{FF2B5EF4-FFF2-40B4-BE49-F238E27FC236}">
                  <a16:creationId xmlns:a16="http://schemas.microsoft.com/office/drawing/2014/main" id="{2B170EEA-2A20-B195-233B-251A4243294E}"/>
                </a:ext>
              </a:extLst>
            </p:cNvPr>
            <p:cNvCxnSpPr/>
            <p:nvPr/>
          </p:nvCxnSpPr>
          <p:spPr>
            <a:xfrm>
              <a:off x="5483226" y="1001713"/>
              <a:ext cx="104700" cy="0"/>
            </a:xfrm>
            <a:prstGeom prst="straightConnector1">
              <a:avLst/>
            </a:prstGeom>
            <a:noFill/>
            <a:ln w="14275" cap="rnd" cmpd="sng">
              <a:solidFill>
                <a:srgbClr val="999999"/>
              </a:solidFill>
              <a:prstDash val="solid"/>
              <a:round/>
              <a:headEnd type="none" w="med" len="med"/>
              <a:tailEnd type="none" w="med" len="med"/>
            </a:ln>
          </p:spPr>
        </p:cxnSp>
      </p:grpSp>
      <p:sp>
        <p:nvSpPr>
          <p:cNvPr id="24" name="Google Shape;211;p41">
            <a:extLst>
              <a:ext uri="{FF2B5EF4-FFF2-40B4-BE49-F238E27FC236}">
                <a16:creationId xmlns:a16="http://schemas.microsoft.com/office/drawing/2014/main" id="{612565C1-61B6-8573-A008-B86B600EF1CA}"/>
              </a:ext>
            </a:extLst>
          </p:cNvPr>
          <p:cNvSpPr/>
          <p:nvPr/>
        </p:nvSpPr>
        <p:spPr>
          <a:xfrm>
            <a:off x="-17385" y="227998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Data Preparation</a:t>
            </a:r>
            <a:endParaRPr sz="1100" dirty="0">
              <a:solidFill>
                <a:srgbClr val="999999"/>
              </a:solidFill>
            </a:endParaRPr>
          </a:p>
        </p:txBody>
      </p:sp>
      <p:sp>
        <p:nvSpPr>
          <p:cNvPr id="25" name="Google Shape;212;p41">
            <a:extLst>
              <a:ext uri="{FF2B5EF4-FFF2-40B4-BE49-F238E27FC236}">
                <a16:creationId xmlns:a16="http://schemas.microsoft.com/office/drawing/2014/main" id="{55E76309-FB4A-D162-A4A5-3421B8C80B9A}"/>
              </a:ext>
            </a:extLst>
          </p:cNvPr>
          <p:cNvSpPr/>
          <p:nvPr/>
        </p:nvSpPr>
        <p:spPr>
          <a:xfrm>
            <a:off x="-17385" y="2670719"/>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Data Visualization</a:t>
            </a:r>
            <a:endParaRPr sz="1100" dirty="0">
              <a:solidFill>
                <a:srgbClr val="999999"/>
              </a:solidFill>
            </a:endParaRPr>
          </a:p>
        </p:txBody>
      </p:sp>
      <p:grpSp>
        <p:nvGrpSpPr>
          <p:cNvPr id="26" name="Google Shape;213;p41">
            <a:extLst>
              <a:ext uri="{FF2B5EF4-FFF2-40B4-BE49-F238E27FC236}">
                <a16:creationId xmlns:a16="http://schemas.microsoft.com/office/drawing/2014/main" id="{024754BF-CA86-3EB2-8095-D094348523E0}"/>
              </a:ext>
            </a:extLst>
          </p:cNvPr>
          <p:cNvGrpSpPr/>
          <p:nvPr/>
        </p:nvGrpSpPr>
        <p:grpSpPr>
          <a:xfrm>
            <a:off x="238693" y="2704660"/>
            <a:ext cx="143660" cy="207373"/>
            <a:chOff x="3379789" y="1452563"/>
            <a:chExt cx="239713" cy="346025"/>
          </a:xfrm>
        </p:grpSpPr>
        <p:sp>
          <p:nvSpPr>
            <p:cNvPr id="27" name="Google Shape;214;p41">
              <a:extLst>
                <a:ext uri="{FF2B5EF4-FFF2-40B4-BE49-F238E27FC236}">
                  <a16:creationId xmlns:a16="http://schemas.microsoft.com/office/drawing/2014/main" id="{9FA9B791-9B06-1447-AFFE-8388C31E295D}"/>
                </a:ext>
              </a:extLst>
            </p:cNvPr>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8" name="Google Shape;215;p41">
              <a:extLst>
                <a:ext uri="{FF2B5EF4-FFF2-40B4-BE49-F238E27FC236}">
                  <a16:creationId xmlns:a16="http://schemas.microsoft.com/office/drawing/2014/main" id="{39EBCD5E-CD84-414C-8436-9B964C2323B2}"/>
                </a:ext>
              </a:extLst>
            </p:cNvPr>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29" name="Google Shape;216;p41">
              <a:extLst>
                <a:ext uri="{FF2B5EF4-FFF2-40B4-BE49-F238E27FC236}">
                  <a16:creationId xmlns:a16="http://schemas.microsoft.com/office/drawing/2014/main" id="{27027317-BFE0-CD0D-73EA-3E3FC67EE2A0}"/>
                </a:ext>
              </a:extLst>
            </p:cNvPr>
            <p:cNvCxnSpPr/>
            <p:nvPr/>
          </p:nvCxnSpPr>
          <p:spPr>
            <a:xfrm>
              <a:off x="3498851" y="1754188"/>
              <a:ext cx="0" cy="44400"/>
            </a:xfrm>
            <a:prstGeom prst="straightConnector1">
              <a:avLst/>
            </a:prstGeom>
            <a:noFill/>
            <a:ln w="9525" cap="rnd" cmpd="sng">
              <a:solidFill>
                <a:srgbClr val="999999"/>
              </a:solidFill>
              <a:prstDash val="solid"/>
              <a:round/>
              <a:headEnd type="none" w="med" len="med"/>
              <a:tailEnd type="none" w="med" len="med"/>
            </a:ln>
          </p:spPr>
        </p:cxnSp>
        <p:cxnSp>
          <p:nvCxnSpPr>
            <p:cNvPr id="30" name="Google Shape;217;p41">
              <a:extLst>
                <a:ext uri="{FF2B5EF4-FFF2-40B4-BE49-F238E27FC236}">
                  <a16:creationId xmlns:a16="http://schemas.microsoft.com/office/drawing/2014/main" id="{E809949D-3BCE-C79F-74D3-25B769927E1F}"/>
                </a:ext>
              </a:extLst>
            </p:cNvPr>
            <p:cNvCxnSpPr/>
            <p:nvPr/>
          </p:nvCxnSpPr>
          <p:spPr>
            <a:xfrm>
              <a:off x="3498851" y="1452563"/>
              <a:ext cx="0" cy="45900"/>
            </a:xfrm>
            <a:prstGeom prst="straightConnector1">
              <a:avLst/>
            </a:prstGeom>
            <a:noFill/>
            <a:ln w="9525" cap="rnd" cmpd="sng">
              <a:solidFill>
                <a:srgbClr val="999999"/>
              </a:solidFill>
              <a:prstDash val="solid"/>
              <a:round/>
              <a:headEnd type="none" w="med" len="med"/>
              <a:tailEnd type="none" w="med" len="med"/>
            </a:ln>
          </p:spPr>
        </p:cxnSp>
        <p:cxnSp>
          <p:nvCxnSpPr>
            <p:cNvPr id="31" name="Google Shape;218;p41">
              <a:extLst>
                <a:ext uri="{FF2B5EF4-FFF2-40B4-BE49-F238E27FC236}">
                  <a16:creationId xmlns:a16="http://schemas.microsoft.com/office/drawing/2014/main" id="{739CF8C3-F7A5-B5F1-5159-1E1D87E39581}"/>
                </a:ext>
              </a:extLst>
            </p:cNvPr>
            <p:cNvCxnSpPr/>
            <p:nvPr/>
          </p:nvCxnSpPr>
          <p:spPr>
            <a:xfrm>
              <a:off x="3529014" y="1457326"/>
              <a:ext cx="0" cy="41400"/>
            </a:xfrm>
            <a:prstGeom prst="straightConnector1">
              <a:avLst/>
            </a:prstGeom>
            <a:noFill/>
            <a:ln w="9525" cap="rnd" cmpd="sng">
              <a:solidFill>
                <a:srgbClr val="999999"/>
              </a:solidFill>
              <a:prstDash val="solid"/>
              <a:round/>
              <a:headEnd type="none" w="med" len="med"/>
              <a:tailEnd type="none" w="med" len="med"/>
            </a:ln>
          </p:spPr>
        </p:cxnSp>
        <p:cxnSp>
          <p:nvCxnSpPr>
            <p:cNvPr id="32" name="Google Shape;219;p41">
              <a:extLst>
                <a:ext uri="{FF2B5EF4-FFF2-40B4-BE49-F238E27FC236}">
                  <a16:creationId xmlns:a16="http://schemas.microsoft.com/office/drawing/2014/main" id="{9EB941F8-D34E-BCD0-36E0-F28D2A94610E}"/>
                </a:ext>
              </a:extLst>
            </p:cNvPr>
            <p:cNvCxnSpPr/>
            <p:nvPr/>
          </p:nvCxnSpPr>
          <p:spPr>
            <a:xfrm>
              <a:off x="3468689" y="1457326"/>
              <a:ext cx="0" cy="41400"/>
            </a:xfrm>
            <a:prstGeom prst="straightConnector1">
              <a:avLst/>
            </a:prstGeom>
            <a:noFill/>
            <a:ln w="9525" cap="rnd" cmpd="sng">
              <a:solidFill>
                <a:srgbClr val="999999"/>
              </a:solidFill>
              <a:prstDash val="solid"/>
              <a:round/>
              <a:headEnd type="none" w="med" len="med"/>
              <a:tailEnd type="none" w="med" len="med"/>
            </a:ln>
          </p:spPr>
        </p:cxnSp>
        <p:cxnSp>
          <p:nvCxnSpPr>
            <p:cNvPr id="33" name="Google Shape;220;p41">
              <a:extLst>
                <a:ext uri="{FF2B5EF4-FFF2-40B4-BE49-F238E27FC236}">
                  <a16:creationId xmlns:a16="http://schemas.microsoft.com/office/drawing/2014/main" id="{34EFD5DA-0ABA-C2C0-E70F-AB8F346BC923}"/>
                </a:ext>
              </a:extLst>
            </p:cNvPr>
            <p:cNvCxnSpPr/>
            <p:nvPr/>
          </p:nvCxnSpPr>
          <p:spPr>
            <a:xfrm>
              <a:off x="3379789" y="1633538"/>
              <a:ext cx="239700" cy="0"/>
            </a:xfrm>
            <a:prstGeom prst="straightConnector1">
              <a:avLst/>
            </a:prstGeom>
            <a:noFill/>
            <a:ln w="9525" cap="flat" cmpd="sng">
              <a:solidFill>
                <a:srgbClr val="999999"/>
              </a:solidFill>
              <a:prstDash val="solid"/>
              <a:round/>
              <a:headEnd type="none" w="med" len="med"/>
              <a:tailEnd type="none" w="med" len="med"/>
            </a:ln>
          </p:spPr>
        </p:cxnSp>
        <p:cxnSp>
          <p:nvCxnSpPr>
            <p:cNvPr id="34" name="Google Shape;221;p41">
              <a:extLst>
                <a:ext uri="{FF2B5EF4-FFF2-40B4-BE49-F238E27FC236}">
                  <a16:creationId xmlns:a16="http://schemas.microsoft.com/office/drawing/2014/main" id="{6C5012F1-EA88-EB64-950A-6820C01138C0}"/>
                </a:ext>
              </a:extLst>
            </p:cNvPr>
            <p:cNvCxnSpPr/>
            <p:nvPr/>
          </p:nvCxnSpPr>
          <p:spPr>
            <a:xfrm>
              <a:off x="3409951" y="1543051"/>
              <a:ext cx="58800" cy="0"/>
            </a:xfrm>
            <a:prstGeom prst="straightConnector1">
              <a:avLst/>
            </a:prstGeom>
            <a:noFill/>
            <a:ln w="9525" cap="rnd" cmpd="sng">
              <a:solidFill>
                <a:srgbClr val="999999"/>
              </a:solidFill>
              <a:prstDash val="solid"/>
              <a:round/>
              <a:headEnd type="none" w="med" len="med"/>
              <a:tailEnd type="none" w="med" len="med"/>
            </a:ln>
          </p:spPr>
        </p:cxnSp>
        <p:cxnSp>
          <p:nvCxnSpPr>
            <p:cNvPr id="35" name="Google Shape;222;p41">
              <a:extLst>
                <a:ext uri="{FF2B5EF4-FFF2-40B4-BE49-F238E27FC236}">
                  <a16:creationId xmlns:a16="http://schemas.microsoft.com/office/drawing/2014/main" id="{7A6DD1C8-7DBA-3AE6-5217-1EE6A611EC10}"/>
                </a:ext>
              </a:extLst>
            </p:cNvPr>
            <p:cNvCxnSpPr/>
            <p:nvPr/>
          </p:nvCxnSpPr>
          <p:spPr>
            <a:xfrm>
              <a:off x="3409951" y="1573213"/>
              <a:ext cx="58800" cy="0"/>
            </a:xfrm>
            <a:prstGeom prst="straightConnector1">
              <a:avLst/>
            </a:prstGeom>
            <a:noFill/>
            <a:ln w="9525" cap="rnd" cmpd="sng">
              <a:solidFill>
                <a:srgbClr val="999999"/>
              </a:solidFill>
              <a:prstDash val="solid"/>
              <a:round/>
              <a:headEnd type="none" w="med" len="med"/>
              <a:tailEnd type="none" w="med" len="med"/>
            </a:ln>
          </p:spPr>
        </p:cxnSp>
        <p:cxnSp>
          <p:nvCxnSpPr>
            <p:cNvPr id="36" name="Google Shape;223;p41">
              <a:extLst>
                <a:ext uri="{FF2B5EF4-FFF2-40B4-BE49-F238E27FC236}">
                  <a16:creationId xmlns:a16="http://schemas.microsoft.com/office/drawing/2014/main" id="{805B6C80-A198-908E-20E0-AB77C4882DF5}"/>
                </a:ext>
              </a:extLst>
            </p:cNvPr>
            <p:cNvCxnSpPr/>
            <p:nvPr/>
          </p:nvCxnSpPr>
          <p:spPr>
            <a:xfrm rot="10800000">
              <a:off x="3529039" y="1543051"/>
              <a:ext cx="60300" cy="0"/>
            </a:xfrm>
            <a:prstGeom prst="straightConnector1">
              <a:avLst/>
            </a:prstGeom>
            <a:noFill/>
            <a:ln w="9525" cap="rnd" cmpd="sng">
              <a:solidFill>
                <a:srgbClr val="999999"/>
              </a:solidFill>
              <a:prstDash val="solid"/>
              <a:round/>
              <a:headEnd type="none" w="med" len="med"/>
              <a:tailEnd type="none" w="med" len="med"/>
            </a:ln>
          </p:spPr>
        </p:cxnSp>
        <p:cxnSp>
          <p:nvCxnSpPr>
            <p:cNvPr id="37" name="Google Shape;224;p41">
              <a:extLst>
                <a:ext uri="{FF2B5EF4-FFF2-40B4-BE49-F238E27FC236}">
                  <a16:creationId xmlns:a16="http://schemas.microsoft.com/office/drawing/2014/main" id="{23FAF446-A9C3-A90A-6114-2629A7A1C349}"/>
                </a:ext>
              </a:extLst>
            </p:cNvPr>
            <p:cNvCxnSpPr/>
            <p:nvPr/>
          </p:nvCxnSpPr>
          <p:spPr>
            <a:xfrm rot="10800000">
              <a:off x="3529039" y="1573213"/>
              <a:ext cx="60300" cy="0"/>
            </a:xfrm>
            <a:prstGeom prst="straightConnector1">
              <a:avLst/>
            </a:prstGeom>
            <a:noFill/>
            <a:ln w="9525" cap="rnd" cmpd="sng">
              <a:solidFill>
                <a:srgbClr val="999999"/>
              </a:solidFill>
              <a:prstDash val="solid"/>
              <a:round/>
              <a:headEnd type="none" w="med" len="med"/>
              <a:tailEnd type="none" w="med" len="med"/>
            </a:ln>
          </p:spPr>
        </p:cxnSp>
        <p:cxnSp>
          <p:nvCxnSpPr>
            <p:cNvPr id="38" name="Google Shape;225;p41">
              <a:extLst>
                <a:ext uri="{FF2B5EF4-FFF2-40B4-BE49-F238E27FC236}">
                  <a16:creationId xmlns:a16="http://schemas.microsoft.com/office/drawing/2014/main" id="{5FAE91B3-D2D8-BF64-ABA9-4665DA6ECE71}"/>
                </a:ext>
              </a:extLst>
            </p:cNvPr>
            <p:cNvCxnSpPr/>
            <p:nvPr/>
          </p:nvCxnSpPr>
          <p:spPr>
            <a:xfrm>
              <a:off x="3409951" y="1603376"/>
              <a:ext cx="58800" cy="0"/>
            </a:xfrm>
            <a:prstGeom prst="straightConnector1">
              <a:avLst/>
            </a:prstGeom>
            <a:noFill/>
            <a:ln w="9525" cap="rnd" cmpd="sng">
              <a:solidFill>
                <a:srgbClr val="999999"/>
              </a:solidFill>
              <a:prstDash val="solid"/>
              <a:round/>
              <a:headEnd type="none" w="med" len="med"/>
              <a:tailEnd type="none" w="med" len="med"/>
            </a:ln>
          </p:spPr>
        </p:cxnSp>
        <p:cxnSp>
          <p:nvCxnSpPr>
            <p:cNvPr id="39" name="Google Shape;226;p41">
              <a:extLst>
                <a:ext uri="{FF2B5EF4-FFF2-40B4-BE49-F238E27FC236}">
                  <a16:creationId xmlns:a16="http://schemas.microsoft.com/office/drawing/2014/main" id="{C58F0593-4589-F055-F079-C5E4C3845D22}"/>
                </a:ext>
              </a:extLst>
            </p:cNvPr>
            <p:cNvCxnSpPr/>
            <p:nvPr/>
          </p:nvCxnSpPr>
          <p:spPr>
            <a:xfrm rot="10800000">
              <a:off x="3529039" y="1603376"/>
              <a:ext cx="60300" cy="0"/>
            </a:xfrm>
            <a:prstGeom prst="straightConnector1">
              <a:avLst/>
            </a:prstGeom>
            <a:noFill/>
            <a:ln w="9525" cap="rnd" cmpd="sng">
              <a:solidFill>
                <a:srgbClr val="999999"/>
              </a:solidFill>
              <a:prstDash val="solid"/>
              <a:round/>
              <a:headEnd type="none" w="med" len="med"/>
              <a:tailEnd type="none" w="med" len="med"/>
            </a:ln>
          </p:spPr>
        </p:cxnSp>
      </p:grpSp>
      <p:sp>
        <p:nvSpPr>
          <p:cNvPr id="41" name="Google Shape;228;p41">
            <a:extLst>
              <a:ext uri="{FF2B5EF4-FFF2-40B4-BE49-F238E27FC236}">
                <a16:creationId xmlns:a16="http://schemas.microsoft.com/office/drawing/2014/main" id="{A28DA31D-95C6-7D77-51AC-68F73C9BAB88}"/>
              </a:ext>
            </a:extLst>
          </p:cNvPr>
          <p:cNvSpPr/>
          <p:nvPr/>
        </p:nvSpPr>
        <p:spPr>
          <a:xfrm>
            <a:off x="-17374" y="3491525"/>
            <a:ext cx="19272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chemeClr val="bg1"/>
                </a:solidFill>
                <a:latin typeface="Quattrocento Sans"/>
                <a:ea typeface="Quattrocento Sans"/>
                <a:cs typeface="Quattrocento Sans"/>
                <a:sym typeface="Quattrocento Sans"/>
              </a:rPr>
              <a:t>Model Interpretation</a:t>
            </a:r>
            <a:endParaRPr sz="1100" dirty="0">
              <a:solidFill>
                <a:schemeClr val="bg1"/>
              </a:solidFill>
            </a:endParaRPr>
          </a:p>
        </p:txBody>
      </p:sp>
      <p:pic>
        <p:nvPicPr>
          <p:cNvPr id="57" name="Google Shape;244;p41">
            <a:extLst>
              <a:ext uri="{FF2B5EF4-FFF2-40B4-BE49-F238E27FC236}">
                <a16:creationId xmlns:a16="http://schemas.microsoft.com/office/drawing/2014/main" id="{126406C5-A892-7963-55D2-00231CF1A042}"/>
              </a:ext>
            </a:extLst>
          </p:cNvPr>
          <p:cNvPicPr preferRelativeResize="0"/>
          <p:nvPr/>
        </p:nvPicPr>
        <p:blipFill>
          <a:blip r:embed="rId3">
            <a:alphaModFix/>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186575" y="2340693"/>
            <a:ext cx="213225" cy="213225"/>
          </a:xfrm>
          <a:prstGeom prst="rect">
            <a:avLst/>
          </a:prstGeom>
          <a:noFill/>
          <a:ln>
            <a:noFill/>
          </a:ln>
        </p:spPr>
      </p:pic>
      <p:grpSp>
        <p:nvGrpSpPr>
          <p:cNvPr id="59" name="Google Shape;356;p41">
            <a:extLst>
              <a:ext uri="{FF2B5EF4-FFF2-40B4-BE49-F238E27FC236}">
                <a16:creationId xmlns:a16="http://schemas.microsoft.com/office/drawing/2014/main" id="{98EA6201-D155-E773-EE89-B8445D5D06BB}"/>
              </a:ext>
            </a:extLst>
          </p:cNvPr>
          <p:cNvGrpSpPr/>
          <p:nvPr/>
        </p:nvGrpSpPr>
        <p:grpSpPr>
          <a:xfrm>
            <a:off x="215279" y="1045350"/>
            <a:ext cx="194119" cy="169149"/>
            <a:chOff x="7005638" y="3648076"/>
            <a:chExt cx="344488" cy="300175"/>
          </a:xfrm>
        </p:grpSpPr>
        <p:sp>
          <p:nvSpPr>
            <p:cNvPr id="60" name="Google Shape;357;p41">
              <a:extLst>
                <a:ext uri="{FF2B5EF4-FFF2-40B4-BE49-F238E27FC236}">
                  <a16:creationId xmlns:a16="http://schemas.microsoft.com/office/drawing/2014/main" id="{421740F5-921A-1DC3-AFB7-450FB4AC2761}"/>
                </a:ext>
              </a:extLst>
            </p:cNvPr>
            <p:cNvSpPr/>
            <p:nvPr/>
          </p:nvSpPr>
          <p:spPr>
            <a:xfrm>
              <a:off x="7005638" y="3648076"/>
              <a:ext cx="344488"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952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cxnSp>
          <p:nvCxnSpPr>
            <p:cNvPr id="61" name="Google Shape;358;p41">
              <a:extLst>
                <a:ext uri="{FF2B5EF4-FFF2-40B4-BE49-F238E27FC236}">
                  <a16:creationId xmlns:a16="http://schemas.microsoft.com/office/drawing/2014/main" id="{A5900328-D661-68F1-AA21-48D8B4202D6B}"/>
                </a:ext>
              </a:extLst>
            </p:cNvPr>
            <p:cNvCxnSpPr/>
            <p:nvPr/>
          </p:nvCxnSpPr>
          <p:spPr>
            <a:xfrm>
              <a:off x="7072313" y="3948113"/>
              <a:ext cx="211200" cy="0"/>
            </a:xfrm>
            <a:prstGeom prst="straightConnector1">
              <a:avLst/>
            </a:prstGeom>
            <a:noFill/>
            <a:ln w="9525" cap="rnd" cmpd="sng">
              <a:solidFill>
                <a:srgbClr val="999999"/>
              </a:solidFill>
              <a:prstDash val="solid"/>
              <a:round/>
              <a:headEnd type="none" w="med" len="med"/>
              <a:tailEnd type="none" w="med" len="med"/>
            </a:ln>
          </p:spPr>
        </p:cxnSp>
        <p:cxnSp>
          <p:nvCxnSpPr>
            <p:cNvPr id="62" name="Google Shape;359;p41">
              <a:extLst>
                <a:ext uri="{FF2B5EF4-FFF2-40B4-BE49-F238E27FC236}">
                  <a16:creationId xmlns:a16="http://schemas.microsoft.com/office/drawing/2014/main" id="{60D22CDE-9E1E-F923-C682-942B012FCB06}"/>
                </a:ext>
              </a:extLst>
            </p:cNvPr>
            <p:cNvCxnSpPr/>
            <p:nvPr/>
          </p:nvCxnSpPr>
          <p:spPr>
            <a:xfrm>
              <a:off x="7178676" y="3917951"/>
              <a:ext cx="0" cy="30300"/>
            </a:xfrm>
            <a:prstGeom prst="straightConnector1">
              <a:avLst/>
            </a:prstGeom>
            <a:noFill/>
            <a:ln w="9525" cap="rnd" cmpd="sng">
              <a:solidFill>
                <a:srgbClr val="999999"/>
              </a:solidFill>
              <a:prstDash val="solid"/>
              <a:round/>
              <a:headEnd type="none" w="med" len="med"/>
              <a:tailEnd type="none" w="med" len="med"/>
            </a:ln>
          </p:spPr>
        </p:cxnSp>
        <p:sp>
          <p:nvSpPr>
            <p:cNvPr id="63" name="Google Shape;360;p41">
              <a:extLst>
                <a:ext uri="{FF2B5EF4-FFF2-40B4-BE49-F238E27FC236}">
                  <a16:creationId xmlns:a16="http://schemas.microsoft.com/office/drawing/2014/main" id="{AC81B970-EB63-57A0-3EC4-81CB4D08BD5E}"/>
                </a:ext>
              </a:extLst>
            </p:cNvPr>
            <p:cNvSpPr/>
            <p:nvPr/>
          </p:nvSpPr>
          <p:spPr>
            <a:xfrm>
              <a:off x="7170738" y="3881438"/>
              <a:ext cx="14400" cy="14400"/>
            </a:xfrm>
            <a:prstGeom prst="ellipse">
              <a:avLst/>
            </a:pr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cxnSp>
          <p:nvCxnSpPr>
            <p:cNvPr id="1024" name="Google Shape;361;p41">
              <a:extLst>
                <a:ext uri="{FF2B5EF4-FFF2-40B4-BE49-F238E27FC236}">
                  <a16:creationId xmlns:a16="http://schemas.microsoft.com/office/drawing/2014/main" id="{C0514ABB-9C3D-148E-7F80-C0BC1914B5EB}"/>
                </a:ext>
              </a:extLst>
            </p:cNvPr>
            <p:cNvCxnSpPr/>
            <p:nvPr/>
          </p:nvCxnSpPr>
          <p:spPr>
            <a:xfrm>
              <a:off x="7005638" y="3857626"/>
              <a:ext cx="344400" cy="0"/>
            </a:xfrm>
            <a:prstGeom prst="straightConnector1">
              <a:avLst/>
            </a:prstGeom>
            <a:noFill/>
            <a:ln w="9525" cap="flat" cmpd="sng">
              <a:solidFill>
                <a:srgbClr val="999999"/>
              </a:solidFill>
              <a:prstDash val="solid"/>
              <a:round/>
              <a:headEnd type="none" w="med" len="med"/>
              <a:tailEnd type="none" w="med" len="med"/>
            </a:ln>
          </p:spPr>
        </p:cxnSp>
        <p:sp>
          <p:nvSpPr>
            <p:cNvPr id="1025" name="Google Shape;362;p41">
              <a:extLst>
                <a:ext uri="{FF2B5EF4-FFF2-40B4-BE49-F238E27FC236}">
                  <a16:creationId xmlns:a16="http://schemas.microsoft.com/office/drawing/2014/main" id="{2491F47C-C9D5-18C2-4985-04F492F37E90}"/>
                </a:ext>
              </a:extLst>
            </p:cNvPr>
            <p:cNvSpPr/>
            <p:nvPr/>
          </p:nvSpPr>
          <p:spPr>
            <a:xfrm>
              <a:off x="7140576" y="3703638"/>
              <a:ext cx="82550" cy="101600"/>
            </a:xfrm>
            <a:custGeom>
              <a:avLst/>
              <a:gdLst/>
              <a:ahLst/>
              <a:cxnLst/>
              <a:rect l="l" t="t" r="r" b="b"/>
              <a:pathLst>
                <a:path w="52" h="64" extrusionOk="0">
                  <a:moveTo>
                    <a:pt x="0" y="0"/>
                  </a:moveTo>
                  <a:lnTo>
                    <a:pt x="0" y="64"/>
                  </a:lnTo>
                  <a:lnTo>
                    <a:pt x="52" y="33"/>
                  </a:lnTo>
                  <a:lnTo>
                    <a:pt x="0" y="0"/>
                  </a:lnTo>
                  <a:close/>
                </a:path>
              </a:pathLst>
            </a:cu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grpSp>
      <p:sp>
        <p:nvSpPr>
          <p:cNvPr id="1026" name="Google Shape;187;p41">
            <a:extLst>
              <a:ext uri="{FF2B5EF4-FFF2-40B4-BE49-F238E27FC236}">
                <a16:creationId xmlns:a16="http://schemas.microsoft.com/office/drawing/2014/main" id="{1A9D95B6-554C-5875-4545-1310D4BDC948}"/>
              </a:ext>
            </a:extLst>
          </p:cNvPr>
          <p:cNvSpPr/>
          <p:nvPr/>
        </p:nvSpPr>
        <p:spPr>
          <a:xfrm>
            <a:off x="-17385" y="138691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Hypothesis</a:t>
            </a:r>
            <a:endParaRPr sz="1100" dirty="0">
              <a:solidFill>
                <a:srgbClr val="999999"/>
              </a:solidFill>
            </a:endParaRPr>
          </a:p>
        </p:txBody>
      </p:sp>
      <p:sp>
        <p:nvSpPr>
          <p:cNvPr id="1027" name="Google Shape;187;p41">
            <a:extLst>
              <a:ext uri="{FF2B5EF4-FFF2-40B4-BE49-F238E27FC236}">
                <a16:creationId xmlns:a16="http://schemas.microsoft.com/office/drawing/2014/main" id="{F169126B-D2AC-ED80-779D-AF906F5C197E}"/>
              </a:ext>
            </a:extLst>
          </p:cNvPr>
          <p:cNvSpPr/>
          <p:nvPr/>
        </p:nvSpPr>
        <p:spPr>
          <a:xfrm>
            <a:off x="-17385" y="992283"/>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sym typeface="Quattrocento Sans"/>
              </a:rPr>
              <a:t>Overview</a:t>
            </a:r>
            <a:endParaRPr sz="1100" dirty="0">
              <a:solidFill>
                <a:srgbClr val="999999"/>
              </a:solidFill>
            </a:endParaRPr>
          </a:p>
        </p:txBody>
      </p:sp>
      <p:grpSp>
        <p:nvGrpSpPr>
          <p:cNvPr id="1028" name="Group 1027">
            <a:extLst>
              <a:ext uri="{FF2B5EF4-FFF2-40B4-BE49-F238E27FC236}">
                <a16:creationId xmlns:a16="http://schemas.microsoft.com/office/drawing/2014/main" id="{0A2E921E-42DD-3ADC-E3B1-EF70C877E9A2}"/>
              </a:ext>
            </a:extLst>
          </p:cNvPr>
          <p:cNvGrpSpPr/>
          <p:nvPr/>
        </p:nvGrpSpPr>
        <p:grpSpPr>
          <a:xfrm>
            <a:off x="2409320" y="799108"/>
            <a:ext cx="6102908" cy="360000"/>
            <a:chOff x="2609430" y="4104802"/>
            <a:chExt cx="6102908" cy="347417"/>
          </a:xfrm>
        </p:grpSpPr>
        <p:sp>
          <p:nvSpPr>
            <p:cNvPr id="1029" name="Google Shape;894;p48">
              <a:extLst>
                <a:ext uri="{FF2B5EF4-FFF2-40B4-BE49-F238E27FC236}">
                  <a16:creationId xmlns:a16="http://schemas.microsoft.com/office/drawing/2014/main" id="{670D30B1-1A54-CEEB-DD58-45A5A67776DF}"/>
                </a:ext>
              </a:extLst>
            </p:cNvPr>
            <p:cNvSpPr txBox="1"/>
            <p:nvPr/>
          </p:nvSpPr>
          <p:spPr>
            <a:xfrm>
              <a:off x="2826049" y="4183815"/>
              <a:ext cx="5886289" cy="23587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MY" sz="1100" b="1" dirty="0">
                  <a:solidFill>
                    <a:schemeClr val="lt1"/>
                  </a:solidFill>
                  <a:latin typeface="Quattrocento Sans"/>
                  <a:ea typeface="Quattrocento Sans"/>
                  <a:cs typeface="Quattrocento Sans"/>
                  <a:sym typeface="Quattrocento Sans"/>
                </a:rPr>
                <a:t>log(</a:t>
              </a:r>
              <a:r>
                <a:rPr lang="en-MY" sz="1100" b="1" dirty="0" err="1">
                  <a:solidFill>
                    <a:schemeClr val="lt1"/>
                  </a:solidFill>
                  <a:latin typeface="Quattrocento Sans"/>
                  <a:ea typeface="Quattrocento Sans"/>
                  <a:cs typeface="Quattrocento Sans"/>
                  <a:sym typeface="Quattrocento Sans"/>
                </a:rPr>
                <a:t>weeks_on_chart</a:t>
              </a:r>
              <a:r>
                <a:rPr lang="en-MY" sz="1100" b="1" dirty="0">
                  <a:solidFill>
                    <a:schemeClr val="lt1"/>
                  </a:solidFill>
                  <a:latin typeface="Quattrocento Sans"/>
                  <a:ea typeface="Quattrocento Sans"/>
                  <a:cs typeface="Quattrocento Sans"/>
                  <a:sym typeface="Quattrocento Sans"/>
                </a:rPr>
                <a:t>) = b</a:t>
              </a:r>
              <a:r>
                <a:rPr lang="en-MY" sz="1100" b="1" baseline="-25000" dirty="0">
                  <a:solidFill>
                    <a:schemeClr val="lt1"/>
                  </a:solidFill>
                  <a:latin typeface="Quattrocento Sans"/>
                  <a:ea typeface="Quattrocento Sans"/>
                  <a:cs typeface="Quattrocento Sans"/>
                  <a:sym typeface="Quattrocento Sans"/>
                </a:rPr>
                <a:t>0  </a:t>
              </a:r>
              <a:r>
                <a:rPr lang="en-MY" sz="1100" b="1" dirty="0">
                  <a:solidFill>
                    <a:schemeClr val="lt1"/>
                  </a:solidFill>
                  <a:latin typeface="Quattrocento Sans"/>
                  <a:ea typeface="Quattrocento Sans"/>
                  <a:cs typeface="Quattrocento Sans"/>
                  <a:sym typeface="Quattrocento Sans"/>
                </a:rPr>
                <a:t>+ b</a:t>
              </a:r>
              <a:r>
                <a:rPr lang="en-MY" sz="1100" b="1" baseline="-25000" dirty="0">
                  <a:solidFill>
                    <a:schemeClr val="lt1"/>
                  </a:solidFill>
                  <a:latin typeface="Quattrocento Sans"/>
                  <a:ea typeface="Quattrocento Sans"/>
                  <a:cs typeface="Quattrocento Sans"/>
                  <a:sym typeface="Quattrocento Sans"/>
                </a:rPr>
                <a:t>1 </a:t>
              </a:r>
              <a:r>
                <a:rPr lang="en-MY" sz="1100" b="1" dirty="0">
                  <a:solidFill>
                    <a:schemeClr val="lt1"/>
                  </a:solidFill>
                  <a:latin typeface="Quattrocento Sans"/>
                  <a:ea typeface="Quattrocento Sans"/>
                  <a:cs typeface="Quattrocento Sans"/>
                  <a:sym typeface="Quattrocento Sans"/>
                </a:rPr>
                <a:t>log(danceability) + b</a:t>
              </a:r>
              <a:r>
                <a:rPr lang="en-MY" sz="1100" b="1" baseline="-25000" dirty="0">
                  <a:solidFill>
                    <a:schemeClr val="lt1"/>
                  </a:solidFill>
                  <a:latin typeface="Quattrocento Sans"/>
                  <a:ea typeface="Quattrocento Sans"/>
                  <a:cs typeface="Quattrocento Sans"/>
                  <a:sym typeface="Quattrocento Sans"/>
                </a:rPr>
                <a:t>2 </a:t>
              </a:r>
              <a:r>
                <a:rPr lang="en-MY" sz="1100" b="1" dirty="0" err="1">
                  <a:solidFill>
                    <a:schemeClr val="lt1"/>
                  </a:solidFill>
                  <a:latin typeface="Quattrocento Sans"/>
                  <a:ea typeface="Quattrocento Sans"/>
                  <a:cs typeface="Quattrocento Sans"/>
                  <a:sym typeface="Quattrocento Sans"/>
                </a:rPr>
                <a:t>tiktok</a:t>
              </a:r>
              <a:r>
                <a:rPr lang="en-MY" sz="1100" b="1" dirty="0">
                  <a:solidFill>
                    <a:schemeClr val="lt1"/>
                  </a:solidFill>
                  <a:latin typeface="Quattrocento Sans"/>
                  <a:ea typeface="Quattrocento Sans"/>
                  <a:cs typeface="Quattrocento Sans"/>
                  <a:sym typeface="Quattrocento Sans"/>
                </a:rPr>
                <a:t> + b</a:t>
              </a:r>
              <a:r>
                <a:rPr lang="en-MY" sz="1100" b="1" baseline="-25000" dirty="0">
                  <a:solidFill>
                    <a:schemeClr val="lt1"/>
                  </a:solidFill>
                  <a:latin typeface="Quattrocento Sans"/>
                  <a:ea typeface="Quattrocento Sans"/>
                  <a:cs typeface="Quattrocento Sans"/>
                  <a:sym typeface="Quattrocento Sans"/>
                </a:rPr>
                <a:t>3 </a:t>
              </a:r>
              <a:r>
                <a:rPr lang="en-MY" sz="1100" b="1" dirty="0">
                  <a:solidFill>
                    <a:schemeClr val="lt1"/>
                  </a:solidFill>
                  <a:latin typeface="Quattrocento Sans"/>
                  <a:ea typeface="Quattrocento Sans"/>
                  <a:cs typeface="Quattrocento Sans"/>
                  <a:sym typeface="Quattrocento Sans"/>
                </a:rPr>
                <a:t>streams + b</a:t>
              </a:r>
              <a:r>
                <a:rPr lang="en-MY" sz="1100" b="1" baseline="-25000" dirty="0">
                  <a:solidFill>
                    <a:schemeClr val="lt1"/>
                  </a:solidFill>
                  <a:latin typeface="Quattrocento Sans"/>
                  <a:ea typeface="Quattrocento Sans"/>
                  <a:cs typeface="Quattrocento Sans"/>
                  <a:sym typeface="Quattrocento Sans"/>
                </a:rPr>
                <a:t>4  </a:t>
              </a:r>
              <a:r>
                <a:rPr lang="en-MY" sz="1100" b="1" dirty="0">
                  <a:solidFill>
                    <a:schemeClr val="lt1"/>
                  </a:solidFill>
                  <a:latin typeface="Quattrocento Sans"/>
                  <a:ea typeface="Quattrocento Sans"/>
                  <a:cs typeface="Quattrocento Sans"/>
                  <a:sym typeface="Quattrocento Sans"/>
                </a:rPr>
                <a:t>loudness</a:t>
              </a:r>
              <a:endParaRPr lang="en-MY" sz="1100" b="1" dirty="0"/>
            </a:p>
          </p:txBody>
        </p:sp>
        <p:cxnSp>
          <p:nvCxnSpPr>
            <p:cNvPr id="1030" name="Google Shape;896;p48">
              <a:extLst>
                <a:ext uri="{FF2B5EF4-FFF2-40B4-BE49-F238E27FC236}">
                  <a16:creationId xmlns:a16="http://schemas.microsoft.com/office/drawing/2014/main" id="{45AAE626-C3CA-BBCD-DD57-A9DFA5E24300}"/>
                </a:ext>
              </a:extLst>
            </p:cNvPr>
            <p:cNvCxnSpPr>
              <a:cxnSpLocks/>
            </p:cNvCxnSpPr>
            <p:nvPr/>
          </p:nvCxnSpPr>
          <p:spPr>
            <a:xfrm>
              <a:off x="2609430" y="4104802"/>
              <a:ext cx="0" cy="347417"/>
            </a:xfrm>
            <a:prstGeom prst="straightConnector1">
              <a:avLst/>
            </a:prstGeom>
            <a:noFill/>
            <a:ln w="9525" cap="flat" cmpd="sng">
              <a:solidFill>
                <a:srgbClr val="1DB954"/>
              </a:solidFill>
              <a:prstDash val="solid"/>
              <a:miter lim="800000"/>
              <a:headEnd type="none" w="sm" len="sm"/>
              <a:tailEnd type="none" w="sm" len="sm"/>
            </a:ln>
          </p:spPr>
        </p:cxnSp>
      </p:grpSp>
      <p:grpSp>
        <p:nvGrpSpPr>
          <p:cNvPr id="40" name="Group 39">
            <a:extLst>
              <a:ext uri="{FF2B5EF4-FFF2-40B4-BE49-F238E27FC236}">
                <a16:creationId xmlns:a16="http://schemas.microsoft.com/office/drawing/2014/main" id="{F4E25E01-36BD-BC9D-9003-27A1895B53C5}"/>
              </a:ext>
            </a:extLst>
          </p:cNvPr>
          <p:cNvGrpSpPr/>
          <p:nvPr/>
        </p:nvGrpSpPr>
        <p:grpSpPr>
          <a:xfrm>
            <a:off x="2409320" y="1773706"/>
            <a:ext cx="3559588" cy="2150270"/>
            <a:chOff x="2393156" y="1557408"/>
            <a:chExt cx="3922179" cy="2352100"/>
          </a:xfrm>
        </p:grpSpPr>
        <p:pic>
          <p:nvPicPr>
            <p:cNvPr id="1070" name="Google Shape;1070;p50"/>
            <p:cNvPicPr preferRelativeResize="0"/>
            <p:nvPr/>
          </p:nvPicPr>
          <p:blipFill rotWithShape="1">
            <a:blip r:embed="rId5">
              <a:alphaModFix/>
            </a:blip>
            <a:srcRect t="18626"/>
            <a:stretch/>
          </p:blipFill>
          <p:spPr>
            <a:xfrm>
              <a:off x="2393156" y="1557408"/>
              <a:ext cx="3922179" cy="2352100"/>
            </a:xfrm>
            <a:prstGeom prst="roundRect">
              <a:avLst>
                <a:gd name="adj" fmla="val 5004"/>
              </a:avLst>
            </a:prstGeom>
            <a:noFill/>
            <a:ln>
              <a:noFill/>
            </a:ln>
          </p:spPr>
        </p:pic>
        <p:sp>
          <p:nvSpPr>
            <p:cNvPr id="1034" name="Google Shape;985;p49">
              <a:extLst>
                <a:ext uri="{FF2B5EF4-FFF2-40B4-BE49-F238E27FC236}">
                  <a16:creationId xmlns:a16="http://schemas.microsoft.com/office/drawing/2014/main" id="{FB6D0E60-E228-CD71-5740-6435E96E2F9D}"/>
                </a:ext>
              </a:extLst>
            </p:cNvPr>
            <p:cNvSpPr/>
            <p:nvPr/>
          </p:nvSpPr>
          <p:spPr>
            <a:xfrm>
              <a:off x="3351200" y="2483421"/>
              <a:ext cx="497593" cy="535199"/>
            </a:xfrm>
            <a:prstGeom prst="rect">
              <a:avLst/>
            </a:prstGeom>
            <a:solidFill>
              <a:srgbClr val="1BB953">
                <a:alpha val="29804"/>
              </a:srgb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985;p49">
              <a:extLst>
                <a:ext uri="{FF2B5EF4-FFF2-40B4-BE49-F238E27FC236}">
                  <a16:creationId xmlns:a16="http://schemas.microsoft.com/office/drawing/2014/main" id="{A73CB077-A75C-4238-C6F2-2D6D6782F472}"/>
                </a:ext>
              </a:extLst>
            </p:cNvPr>
            <p:cNvSpPr/>
            <p:nvPr/>
          </p:nvSpPr>
          <p:spPr>
            <a:xfrm>
              <a:off x="4871258" y="2495718"/>
              <a:ext cx="1155860" cy="522902"/>
            </a:xfrm>
            <a:prstGeom prst="rect">
              <a:avLst/>
            </a:prstGeom>
            <a:solidFill>
              <a:srgbClr val="1BB953">
                <a:alpha val="29804"/>
              </a:srgb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985;p49">
              <a:extLst>
                <a:ext uri="{FF2B5EF4-FFF2-40B4-BE49-F238E27FC236}">
                  <a16:creationId xmlns:a16="http://schemas.microsoft.com/office/drawing/2014/main" id="{BF406CAF-079D-93A4-08ED-6915CBCAF9C0}"/>
                </a:ext>
              </a:extLst>
            </p:cNvPr>
            <p:cNvSpPr/>
            <p:nvPr/>
          </p:nvSpPr>
          <p:spPr>
            <a:xfrm>
              <a:off x="2409320" y="3508151"/>
              <a:ext cx="3293211" cy="148118"/>
            </a:xfrm>
            <a:prstGeom prst="rect">
              <a:avLst/>
            </a:prstGeom>
            <a:solidFill>
              <a:srgbClr val="1BB953">
                <a:alpha val="29804"/>
              </a:srgb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227;p41">
            <a:extLst>
              <a:ext uri="{FF2B5EF4-FFF2-40B4-BE49-F238E27FC236}">
                <a16:creationId xmlns:a16="http://schemas.microsoft.com/office/drawing/2014/main" id="{7828D884-F007-C02D-A83D-3FB68F276D9F}"/>
              </a:ext>
            </a:extLst>
          </p:cNvPr>
          <p:cNvSpPr/>
          <p:nvPr/>
        </p:nvSpPr>
        <p:spPr>
          <a:xfrm>
            <a:off x="-17374" y="3061450"/>
            <a:ext cx="18333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Model Explanation </a:t>
            </a:r>
            <a:endParaRPr sz="1100" dirty="0">
              <a:solidFill>
                <a:srgbClr val="999999"/>
              </a:solidFill>
            </a:endParaRPr>
          </a:p>
        </p:txBody>
      </p:sp>
      <p:grpSp>
        <p:nvGrpSpPr>
          <p:cNvPr id="1039" name="Google Shape;229;p41">
            <a:extLst>
              <a:ext uri="{FF2B5EF4-FFF2-40B4-BE49-F238E27FC236}">
                <a16:creationId xmlns:a16="http://schemas.microsoft.com/office/drawing/2014/main" id="{68DEECEC-A217-E48B-85B5-D92E03630954}"/>
              </a:ext>
            </a:extLst>
          </p:cNvPr>
          <p:cNvGrpSpPr/>
          <p:nvPr/>
        </p:nvGrpSpPr>
        <p:grpSpPr>
          <a:xfrm>
            <a:off x="224990" y="3111798"/>
            <a:ext cx="174491" cy="174491"/>
            <a:chOff x="6203951" y="2895601"/>
            <a:chExt cx="346075" cy="346075"/>
          </a:xfrm>
        </p:grpSpPr>
        <p:sp>
          <p:nvSpPr>
            <p:cNvPr id="1040" name="Google Shape;230;p41">
              <a:extLst>
                <a:ext uri="{FF2B5EF4-FFF2-40B4-BE49-F238E27FC236}">
                  <a16:creationId xmlns:a16="http://schemas.microsoft.com/office/drawing/2014/main" id="{895EF097-3803-CBA9-E753-322AC21FB853}"/>
                </a:ext>
              </a:extLst>
            </p:cNvPr>
            <p:cNvSpPr/>
            <p:nvPr/>
          </p:nvSpPr>
          <p:spPr>
            <a:xfrm>
              <a:off x="6264276" y="3076576"/>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041" name="Google Shape;231;p41">
              <a:extLst>
                <a:ext uri="{FF2B5EF4-FFF2-40B4-BE49-F238E27FC236}">
                  <a16:creationId xmlns:a16="http://schemas.microsoft.com/office/drawing/2014/main" id="{30EDDA41-C304-916D-A129-B47DFFF2E9AF}"/>
                </a:ext>
              </a:extLst>
            </p:cNvPr>
            <p:cNvSpPr/>
            <p:nvPr/>
          </p:nvSpPr>
          <p:spPr>
            <a:xfrm>
              <a:off x="6324601" y="2940051"/>
              <a:ext cx="90488" cy="150813"/>
            </a:xfrm>
            <a:custGeom>
              <a:avLst/>
              <a:gdLst/>
              <a:ahLst/>
              <a:cxnLst/>
              <a:rect l="l" t="t" r="r" b="b"/>
              <a:pathLst>
                <a:path w="57" h="95" extrusionOk="0">
                  <a:moveTo>
                    <a:pt x="0" y="95"/>
                  </a:moveTo>
                  <a:lnTo>
                    <a:pt x="0" y="38"/>
                  </a:lnTo>
                  <a:lnTo>
                    <a:pt x="57" y="0"/>
                  </a:lnTo>
                  <a:lnTo>
                    <a:pt x="57" y="71"/>
                  </a:lnTo>
                </a:path>
              </a:pathLst>
            </a:custGeom>
            <a:noFill/>
            <a:ln w="14275" cap="rnd" cmpd="sng">
              <a:solidFill>
                <a:srgbClr val="999999"/>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042" name="Google Shape;232;p41">
              <a:extLst>
                <a:ext uri="{FF2B5EF4-FFF2-40B4-BE49-F238E27FC236}">
                  <a16:creationId xmlns:a16="http://schemas.microsoft.com/office/drawing/2014/main" id="{3867A69F-09CE-6F26-BC59-BCF3920B5235}"/>
                </a:ext>
              </a:extLst>
            </p:cNvPr>
            <p:cNvSpPr/>
            <p:nvPr/>
          </p:nvSpPr>
          <p:spPr>
            <a:xfrm>
              <a:off x="6203951" y="2895601"/>
              <a:ext cx="300000" cy="300000"/>
            </a:xfrm>
            <a:prstGeom prst="rect">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043" name="Google Shape;233;p41">
              <a:extLst>
                <a:ext uri="{FF2B5EF4-FFF2-40B4-BE49-F238E27FC236}">
                  <a16:creationId xmlns:a16="http://schemas.microsoft.com/office/drawing/2014/main" id="{C0309D0C-A6D3-971E-B43D-64C9D550DFAD}"/>
                </a:ext>
              </a:extLst>
            </p:cNvPr>
            <p:cNvSpPr/>
            <p:nvPr/>
          </p:nvSpPr>
          <p:spPr>
            <a:xfrm>
              <a:off x="6248401" y="2940051"/>
              <a:ext cx="301625" cy="301625"/>
            </a:xfrm>
            <a:custGeom>
              <a:avLst/>
              <a:gdLst/>
              <a:ahLst/>
              <a:cxnLst/>
              <a:rect l="l" t="t" r="r" b="b"/>
              <a:pathLst>
                <a:path w="190" h="190" extrusionOk="0">
                  <a:moveTo>
                    <a:pt x="180" y="0"/>
                  </a:moveTo>
                  <a:lnTo>
                    <a:pt x="190" y="0"/>
                  </a:lnTo>
                  <a:lnTo>
                    <a:pt x="190" y="190"/>
                  </a:lnTo>
                  <a:lnTo>
                    <a:pt x="0" y="190"/>
                  </a:lnTo>
                  <a:lnTo>
                    <a:pt x="0" y="180"/>
                  </a:lnTo>
                </a:path>
              </a:pathLst>
            </a:custGeom>
            <a:noFill/>
            <a:ln w="14275" cap="rnd" cmpd="sng">
              <a:solidFill>
                <a:srgbClr val="999999"/>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044" name="Google Shape;234;p41">
              <a:extLst>
                <a:ext uri="{FF2B5EF4-FFF2-40B4-BE49-F238E27FC236}">
                  <a16:creationId xmlns:a16="http://schemas.microsoft.com/office/drawing/2014/main" id="{6760A999-0549-A573-0F85-51A636B150C8}"/>
                </a:ext>
              </a:extLst>
            </p:cNvPr>
            <p:cNvSpPr/>
            <p:nvPr/>
          </p:nvSpPr>
          <p:spPr>
            <a:xfrm>
              <a:off x="6354764" y="3046413"/>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sp>
        <p:nvSpPr>
          <p:cNvPr id="42" name="TextBox 41">
            <a:extLst>
              <a:ext uri="{FF2B5EF4-FFF2-40B4-BE49-F238E27FC236}">
                <a16:creationId xmlns:a16="http://schemas.microsoft.com/office/drawing/2014/main" id="{70F0229B-6FAE-A98C-BD4D-CD287BE8C57A}"/>
              </a:ext>
            </a:extLst>
          </p:cNvPr>
          <p:cNvSpPr txBox="1"/>
          <p:nvPr/>
        </p:nvSpPr>
        <p:spPr>
          <a:xfrm>
            <a:off x="6119951" y="1310971"/>
            <a:ext cx="2723019" cy="3500958"/>
          </a:xfrm>
          <a:prstGeom prst="rect">
            <a:avLst/>
          </a:prstGeom>
          <a:noFill/>
        </p:spPr>
        <p:txBody>
          <a:bodyPr wrap="square">
            <a:spAutoFit/>
          </a:bodyPr>
          <a:lstStyle/>
          <a:p>
            <a:pPr marL="180975" indent="-180975">
              <a:spcAft>
                <a:spcPts val="500"/>
              </a:spcAft>
              <a:buClr>
                <a:schemeClr val="dk1"/>
              </a:buClr>
              <a:buBlip>
                <a:blip r:embed="rId6"/>
              </a:buBlip>
            </a:pPr>
            <a:r>
              <a:rPr lang="el-GR" sz="1100" dirty="0">
                <a:solidFill>
                  <a:schemeClr val="lt1"/>
                </a:solidFill>
                <a:latin typeface="Quattrocento Sans"/>
                <a:ea typeface="Quattrocento Sans"/>
                <a:cs typeface="Quattrocento Sans"/>
                <a:sym typeface="Quattrocento Sans"/>
              </a:rPr>
              <a:t>β</a:t>
            </a:r>
            <a:r>
              <a:rPr lang="el-GR" sz="1300" b="1" baseline="-25000" dirty="0">
                <a:solidFill>
                  <a:schemeClr val="lt1"/>
                </a:solidFill>
                <a:latin typeface="Quattrocento Sans"/>
                <a:ea typeface="Quattrocento Sans"/>
                <a:cs typeface="Quattrocento Sans"/>
                <a:sym typeface="Quattrocento Sans"/>
              </a:rPr>
              <a:t>1 </a:t>
            </a:r>
            <a:r>
              <a:rPr lang="el-GR" sz="1100" dirty="0">
                <a:solidFill>
                  <a:schemeClr val="lt1"/>
                </a:solidFill>
                <a:latin typeface="Quattrocento Sans"/>
                <a:ea typeface="Quattrocento Sans"/>
                <a:cs typeface="Quattrocento Sans"/>
                <a:sym typeface="Quattrocento Sans"/>
              </a:rPr>
              <a:t> ≈ -0.188 </a:t>
            </a:r>
            <a:r>
              <a:rPr lang="en-US" sz="1100" dirty="0">
                <a:solidFill>
                  <a:schemeClr val="lt1"/>
                </a:solidFill>
                <a:latin typeface="Quattrocento Sans"/>
                <a:ea typeface="Quattrocento Sans"/>
                <a:cs typeface="Quattrocento Sans"/>
                <a:sym typeface="Quattrocento Sans"/>
              </a:rPr>
              <a:t>(</a:t>
            </a:r>
            <a:r>
              <a:rPr lang="en-MY" sz="1100" dirty="0">
                <a:solidFill>
                  <a:schemeClr val="lt1"/>
                </a:solidFill>
                <a:latin typeface="Quattrocento Sans"/>
                <a:ea typeface="Quattrocento Sans"/>
                <a:cs typeface="Quattrocento Sans"/>
                <a:sym typeface="Quattrocento Sans"/>
              </a:rPr>
              <a:t>Controlling for </a:t>
            </a:r>
            <a:r>
              <a:rPr lang="en-MY" sz="1100" dirty="0" err="1">
                <a:solidFill>
                  <a:schemeClr val="lt1"/>
                </a:solidFill>
                <a:latin typeface="Quattrocento Sans"/>
                <a:ea typeface="Quattrocento Sans"/>
                <a:cs typeface="Quattrocento Sans"/>
                <a:sym typeface="Quattrocento Sans"/>
              </a:rPr>
              <a:t>tiktok</a:t>
            </a:r>
            <a:r>
              <a:rPr lang="en-MY" sz="1100" dirty="0">
                <a:solidFill>
                  <a:schemeClr val="lt1"/>
                </a:solidFill>
                <a:latin typeface="Quattrocento Sans"/>
                <a:ea typeface="Quattrocento Sans"/>
                <a:cs typeface="Quattrocento Sans"/>
                <a:sym typeface="Quattrocento Sans"/>
              </a:rPr>
              <a:t>, streams, and loudness, 1%  increase in danceability, </a:t>
            </a:r>
            <a:r>
              <a:rPr lang="en-MY" sz="1100" dirty="0" err="1">
                <a:solidFill>
                  <a:schemeClr val="lt1"/>
                </a:solidFill>
                <a:latin typeface="Quattrocento Sans"/>
                <a:ea typeface="Quattrocento Sans"/>
                <a:cs typeface="Quattrocento Sans"/>
                <a:sym typeface="Quattrocento Sans"/>
              </a:rPr>
              <a:t>weeks_on_chart</a:t>
            </a:r>
            <a:r>
              <a:rPr lang="en-MY" sz="1100" dirty="0">
                <a:solidFill>
                  <a:schemeClr val="lt1"/>
                </a:solidFill>
                <a:latin typeface="Quattrocento Sans"/>
                <a:ea typeface="Quattrocento Sans"/>
                <a:cs typeface="Quattrocento Sans"/>
                <a:sym typeface="Quattrocento Sans"/>
              </a:rPr>
              <a:t> will </a:t>
            </a:r>
            <a:r>
              <a:rPr lang="en-MY" sz="1100" dirty="0">
                <a:solidFill>
                  <a:srgbClr val="1BB953"/>
                </a:solidFill>
                <a:latin typeface="Quattrocento Sans"/>
                <a:ea typeface="Quattrocento Sans"/>
                <a:cs typeface="Quattrocento Sans"/>
                <a:sym typeface="Quattrocento Sans"/>
              </a:rPr>
              <a:t>decrease by about 0.18808%</a:t>
            </a:r>
            <a:r>
              <a:rPr lang="en-MY" sz="1100" dirty="0">
                <a:solidFill>
                  <a:schemeClr val="lt1"/>
                </a:solidFill>
                <a:latin typeface="Quattrocento Sans"/>
                <a:ea typeface="Quattrocento Sans"/>
                <a:cs typeface="Quattrocento Sans"/>
                <a:sym typeface="Quattrocento Sans"/>
              </a:rPr>
              <a:t>)</a:t>
            </a:r>
          </a:p>
          <a:p>
            <a:pPr marL="180975" indent="-180975">
              <a:spcAft>
                <a:spcPts val="500"/>
              </a:spcAft>
              <a:buClr>
                <a:schemeClr val="dk1"/>
              </a:buClr>
              <a:buBlip>
                <a:blip r:embed="rId6"/>
              </a:buBlip>
            </a:pPr>
            <a:r>
              <a:rPr lang="el-GR" sz="1100" dirty="0">
                <a:solidFill>
                  <a:schemeClr val="lt1"/>
                </a:solidFill>
                <a:latin typeface="Quattrocento Sans"/>
                <a:ea typeface="Quattrocento Sans"/>
                <a:cs typeface="Quattrocento Sans"/>
                <a:sym typeface="Quattrocento Sans"/>
              </a:rPr>
              <a:t>β2  ≈ </a:t>
            </a:r>
            <a:r>
              <a:rPr lang="en-MY" sz="1100" dirty="0">
                <a:solidFill>
                  <a:schemeClr val="lt1"/>
                </a:solidFill>
                <a:latin typeface="Quattrocento Sans"/>
                <a:ea typeface="Quattrocento Sans"/>
                <a:cs typeface="Quattrocento Sans"/>
                <a:sym typeface="Quattrocento Sans"/>
              </a:rPr>
              <a:t>1.374804 (Controlling for danceability, streams, and loudness, if the song appears on </a:t>
            </a:r>
            <a:r>
              <a:rPr lang="en-MY" sz="1100" dirty="0" err="1">
                <a:solidFill>
                  <a:schemeClr val="lt1"/>
                </a:solidFill>
                <a:latin typeface="Quattrocento Sans"/>
                <a:ea typeface="Quattrocento Sans"/>
                <a:cs typeface="Quattrocento Sans"/>
                <a:sym typeface="Quattrocento Sans"/>
              </a:rPr>
              <a:t>tiktok</a:t>
            </a:r>
            <a:r>
              <a:rPr lang="en-MY" sz="1100" dirty="0">
                <a:solidFill>
                  <a:schemeClr val="lt1"/>
                </a:solidFill>
                <a:latin typeface="Quattrocento Sans"/>
                <a:ea typeface="Quattrocento Sans"/>
                <a:cs typeface="Quattrocento Sans"/>
                <a:sym typeface="Quattrocento Sans"/>
              </a:rPr>
              <a:t>, </a:t>
            </a:r>
            <a:r>
              <a:rPr lang="en-MY" sz="1100" dirty="0" err="1">
                <a:solidFill>
                  <a:schemeClr val="lt1"/>
                </a:solidFill>
                <a:latin typeface="Quattrocento Sans"/>
                <a:ea typeface="Quattrocento Sans"/>
                <a:cs typeface="Quattrocento Sans"/>
                <a:sym typeface="Quattrocento Sans"/>
              </a:rPr>
              <a:t>week_on_chart</a:t>
            </a:r>
            <a:r>
              <a:rPr lang="en-MY" sz="1100" dirty="0">
                <a:solidFill>
                  <a:schemeClr val="lt1"/>
                </a:solidFill>
                <a:latin typeface="Quattrocento Sans"/>
                <a:ea typeface="Quattrocento Sans"/>
                <a:cs typeface="Quattrocento Sans"/>
                <a:sym typeface="Quattrocento Sans"/>
              </a:rPr>
              <a:t> will </a:t>
            </a:r>
            <a:r>
              <a:rPr lang="en-MY" sz="1100" dirty="0">
                <a:solidFill>
                  <a:srgbClr val="1BB953"/>
                </a:solidFill>
                <a:latin typeface="Quattrocento Sans"/>
                <a:ea typeface="Quattrocento Sans"/>
                <a:cs typeface="Quattrocento Sans"/>
                <a:sym typeface="Quattrocento Sans"/>
              </a:rPr>
              <a:t>increase by about 295.43%</a:t>
            </a:r>
            <a:r>
              <a:rPr lang="en-MY" sz="1100" dirty="0">
                <a:solidFill>
                  <a:schemeClr val="lt1"/>
                </a:solidFill>
                <a:latin typeface="Quattrocento Sans"/>
                <a:ea typeface="Quattrocento Sans"/>
                <a:cs typeface="Quattrocento Sans"/>
                <a:sym typeface="Quattrocento Sans"/>
              </a:rPr>
              <a:t>)</a:t>
            </a:r>
          </a:p>
          <a:p>
            <a:pPr marL="180975" indent="-180975">
              <a:spcAft>
                <a:spcPts val="500"/>
              </a:spcAft>
              <a:buClr>
                <a:schemeClr val="dk1"/>
              </a:buClr>
              <a:buBlip>
                <a:blip r:embed="rId6"/>
              </a:buBlip>
            </a:pPr>
            <a:r>
              <a:rPr lang="en-MY" sz="1100" dirty="0">
                <a:solidFill>
                  <a:schemeClr val="lt1"/>
                </a:solidFill>
                <a:latin typeface="Quattrocento Sans"/>
                <a:ea typeface="Quattrocento Sans"/>
                <a:cs typeface="Quattrocento Sans"/>
                <a:sym typeface="Quattrocento Sans"/>
              </a:rPr>
              <a:t> </a:t>
            </a:r>
            <a:r>
              <a:rPr lang="el-GR" sz="1100" dirty="0">
                <a:solidFill>
                  <a:schemeClr val="lt1"/>
                </a:solidFill>
                <a:latin typeface="Quattrocento Sans"/>
                <a:ea typeface="Quattrocento Sans"/>
                <a:cs typeface="Quattrocento Sans"/>
                <a:sym typeface="Quattrocento Sans"/>
              </a:rPr>
              <a:t>β</a:t>
            </a:r>
            <a:r>
              <a:rPr lang="en-US" sz="1100" dirty="0">
                <a:solidFill>
                  <a:schemeClr val="lt1"/>
                </a:solidFill>
                <a:latin typeface="Quattrocento Sans"/>
                <a:ea typeface="Quattrocento Sans"/>
                <a:cs typeface="Quattrocento Sans"/>
                <a:sym typeface="Quattrocento Sans"/>
              </a:rPr>
              <a:t>3</a:t>
            </a:r>
            <a:r>
              <a:rPr lang="el-GR" sz="1100" dirty="0">
                <a:solidFill>
                  <a:schemeClr val="lt1"/>
                </a:solidFill>
                <a:latin typeface="Quattrocento Sans"/>
                <a:ea typeface="Quattrocento Sans"/>
                <a:cs typeface="Quattrocento Sans"/>
                <a:sym typeface="Quattrocento Sans"/>
              </a:rPr>
              <a:t>  ≈ </a:t>
            </a:r>
            <a:r>
              <a:rPr lang="en-MY" sz="1100" dirty="0">
                <a:solidFill>
                  <a:schemeClr val="lt1"/>
                </a:solidFill>
                <a:latin typeface="Quattrocento Sans"/>
                <a:ea typeface="Quattrocento Sans"/>
                <a:cs typeface="Quattrocento Sans"/>
                <a:sym typeface="Quattrocento Sans"/>
              </a:rPr>
              <a:t>0.01456 (Controlling for danceability, </a:t>
            </a:r>
            <a:r>
              <a:rPr lang="en-MY" sz="1100" dirty="0" err="1">
                <a:solidFill>
                  <a:schemeClr val="lt1"/>
                </a:solidFill>
                <a:latin typeface="Quattrocento Sans"/>
                <a:ea typeface="Quattrocento Sans"/>
                <a:cs typeface="Quattrocento Sans"/>
                <a:sym typeface="Quattrocento Sans"/>
              </a:rPr>
              <a:t>tiktok</a:t>
            </a:r>
            <a:r>
              <a:rPr lang="en-MY" sz="1100" dirty="0">
                <a:solidFill>
                  <a:schemeClr val="lt1"/>
                </a:solidFill>
                <a:latin typeface="Quattrocento Sans"/>
                <a:ea typeface="Quattrocento Sans"/>
                <a:cs typeface="Quattrocento Sans"/>
                <a:sym typeface="Quattrocento Sans"/>
              </a:rPr>
              <a:t>, and loudness, one unit increase in streams, </a:t>
            </a:r>
            <a:r>
              <a:rPr lang="en-MY" sz="1100" dirty="0" err="1">
                <a:solidFill>
                  <a:schemeClr val="lt1"/>
                </a:solidFill>
                <a:latin typeface="Quattrocento Sans"/>
                <a:ea typeface="Quattrocento Sans"/>
                <a:cs typeface="Quattrocento Sans"/>
                <a:sym typeface="Quattrocento Sans"/>
              </a:rPr>
              <a:t>weeks_on_chart</a:t>
            </a:r>
            <a:r>
              <a:rPr lang="en-MY" sz="1100" dirty="0">
                <a:solidFill>
                  <a:schemeClr val="lt1"/>
                </a:solidFill>
                <a:latin typeface="Quattrocento Sans"/>
                <a:ea typeface="Quattrocento Sans"/>
                <a:cs typeface="Quattrocento Sans"/>
                <a:sym typeface="Quattrocento Sans"/>
              </a:rPr>
              <a:t> will </a:t>
            </a:r>
            <a:r>
              <a:rPr lang="en-MY" sz="1100" dirty="0">
                <a:solidFill>
                  <a:srgbClr val="1BB953"/>
                </a:solidFill>
                <a:latin typeface="Quattrocento Sans"/>
                <a:ea typeface="Quattrocento Sans"/>
                <a:cs typeface="Quattrocento Sans"/>
                <a:sym typeface="Quattrocento Sans"/>
              </a:rPr>
              <a:t>increase by about 1.47%</a:t>
            </a:r>
            <a:r>
              <a:rPr lang="en-MY" sz="1100" dirty="0">
                <a:solidFill>
                  <a:schemeClr val="lt1"/>
                </a:solidFill>
                <a:latin typeface="Quattrocento Sans"/>
                <a:ea typeface="Quattrocento Sans"/>
                <a:cs typeface="Quattrocento Sans"/>
                <a:sym typeface="Quattrocento Sans"/>
              </a:rPr>
              <a:t>)</a:t>
            </a:r>
          </a:p>
          <a:p>
            <a:pPr marL="180975" indent="-180975">
              <a:spcAft>
                <a:spcPts val="500"/>
              </a:spcAft>
              <a:buClr>
                <a:schemeClr val="dk1"/>
              </a:buClr>
              <a:buBlip>
                <a:blip r:embed="rId6"/>
              </a:buBlip>
            </a:pPr>
            <a:r>
              <a:rPr lang="el-GR" sz="1100" dirty="0">
                <a:solidFill>
                  <a:schemeClr val="lt1"/>
                </a:solidFill>
                <a:latin typeface="Quattrocento Sans"/>
                <a:ea typeface="Quattrocento Sans"/>
                <a:cs typeface="Quattrocento Sans"/>
                <a:sym typeface="Quattrocento Sans"/>
              </a:rPr>
              <a:t>β</a:t>
            </a:r>
            <a:r>
              <a:rPr lang="en-US" sz="1100" dirty="0">
                <a:solidFill>
                  <a:schemeClr val="lt1"/>
                </a:solidFill>
                <a:latin typeface="Quattrocento Sans"/>
                <a:ea typeface="Quattrocento Sans"/>
                <a:cs typeface="Quattrocento Sans"/>
                <a:sym typeface="Quattrocento Sans"/>
              </a:rPr>
              <a:t>4</a:t>
            </a:r>
            <a:r>
              <a:rPr lang="el-GR" sz="1100" dirty="0">
                <a:solidFill>
                  <a:schemeClr val="lt1"/>
                </a:solidFill>
                <a:latin typeface="Quattrocento Sans"/>
                <a:ea typeface="Quattrocento Sans"/>
                <a:cs typeface="Quattrocento Sans"/>
                <a:sym typeface="Quattrocento Sans"/>
              </a:rPr>
              <a:t>  ≈ </a:t>
            </a:r>
            <a:r>
              <a:rPr lang="en-MY" sz="1100" dirty="0">
                <a:solidFill>
                  <a:schemeClr val="lt1"/>
                </a:solidFill>
                <a:latin typeface="Quattrocento Sans"/>
                <a:ea typeface="Quattrocento Sans"/>
                <a:cs typeface="Quattrocento Sans"/>
                <a:sym typeface="Quattrocento Sans"/>
              </a:rPr>
              <a:t>0.115149 (Controlling for danceability, </a:t>
            </a:r>
            <a:r>
              <a:rPr lang="en-MY" sz="1100" dirty="0" err="1">
                <a:solidFill>
                  <a:schemeClr val="lt1"/>
                </a:solidFill>
                <a:latin typeface="Quattrocento Sans"/>
                <a:ea typeface="Quattrocento Sans"/>
                <a:cs typeface="Quattrocento Sans"/>
                <a:sym typeface="Quattrocento Sans"/>
              </a:rPr>
              <a:t>tiktok</a:t>
            </a:r>
            <a:r>
              <a:rPr lang="en-MY" sz="1100" dirty="0">
                <a:solidFill>
                  <a:schemeClr val="lt1"/>
                </a:solidFill>
                <a:latin typeface="Quattrocento Sans"/>
                <a:ea typeface="Quattrocento Sans"/>
                <a:cs typeface="Quattrocento Sans"/>
                <a:sym typeface="Quattrocento Sans"/>
              </a:rPr>
              <a:t>, and streams, one unit increase in loudness, </a:t>
            </a:r>
            <a:r>
              <a:rPr lang="en-MY" sz="1100" dirty="0" err="1">
                <a:solidFill>
                  <a:schemeClr val="lt1"/>
                </a:solidFill>
                <a:latin typeface="Quattrocento Sans"/>
                <a:ea typeface="Quattrocento Sans"/>
                <a:cs typeface="Quattrocento Sans"/>
                <a:sym typeface="Quattrocento Sans"/>
              </a:rPr>
              <a:t>weeks_on_chart</a:t>
            </a:r>
            <a:r>
              <a:rPr lang="en-MY" sz="1100" dirty="0">
                <a:solidFill>
                  <a:schemeClr val="lt1"/>
                </a:solidFill>
                <a:latin typeface="Quattrocento Sans"/>
                <a:ea typeface="Quattrocento Sans"/>
                <a:cs typeface="Quattrocento Sans"/>
                <a:sym typeface="Quattrocento Sans"/>
              </a:rPr>
              <a:t> will </a:t>
            </a:r>
            <a:r>
              <a:rPr lang="en-MY" sz="1100" dirty="0">
                <a:solidFill>
                  <a:srgbClr val="1BB953"/>
                </a:solidFill>
                <a:latin typeface="Quattrocento Sans"/>
                <a:ea typeface="Quattrocento Sans"/>
                <a:cs typeface="Quattrocento Sans"/>
                <a:sym typeface="Quattrocento Sans"/>
              </a:rPr>
              <a:t>increase by about 12.2%</a:t>
            </a:r>
            <a:r>
              <a:rPr lang="en-MY" sz="1100" dirty="0">
                <a:solidFill>
                  <a:schemeClr val="lt1"/>
                </a:solidFill>
                <a:latin typeface="Quattrocento Sans"/>
                <a:ea typeface="Quattrocento Sans"/>
                <a:cs typeface="Quattrocento Sans"/>
                <a:sym typeface="Quattrocento Sans"/>
              </a:rPr>
              <a:t>)</a:t>
            </a:r>
          </a:p>
        </p:txBody>
      </p:sp>
      <p:sp>
        <p:nvSpPr>
          <p:cNvPr id="43" name="Google Shape;188;p41">
            <a:extLst>
              <a:ext uri="{FF2B5EF4-FFF2-40B4-BE49-F238E27FC236}">
                <a16:creationId xmlns:a16="http://schemas.microsoft.com/office/drawing/2014/main" id="{163FB4E4-7F08-292E-D2A3-F4978E9F5C1E}"/>
              </a:ext>
            </a:extLst>
          </p:cNvPr>
          <p:cNvSpPr/>
          <p:nvPr/>
        </p:nvSpPr>
        <p:spPr>
          <a:xfrm>
            <a:off x="-17385" y="395846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rgbClr val="999999"/>
                </a:solidFill>
                <a:latin typeface="Quattrocento Sans"/>
                <a:ea typeface="Quattrocento Sans"/>
                <a:cs typeface="Quattrocento Sans"/>
                <a:sym typeface="Quattrocento Sans"/>
              </a:rPr>
              <a:t>Conclusion</a:t>
            </a:r>
            <a:endParaRPr sz="1100">
              <a:solidFill>
                <a:srgbClr val="999999"/>
              </a:solidFill>
            </a:endParaRPr>
          </a:p>
        </p:txBody>
      </p:sp>
      <p:sp>
        <p:nvSpPr>
          <p:cNvPr id="44" name="Google Shape;189;p41">
            <a:extLst>
              <a:ext uri="{FF2B5EF4-FFF2-40B4-BE49-F238E27FC236}">
                <a16:creationId xmlns:a16="http://schemas.microsoft.com/office/drawing/2014/main" id="{AD79E89C-C870-8A10-67F6-AEEE33780D3E}"/>
              </a:ext>
            </a:extLst>
          </p:cNvPr>
          <p:cNvSpPr/>
          <p:nvPr/>
        </p:nvSpPr>
        <p:spPr>
          <a:xfrm>
            <a:off x="-17385" y="4349200"/>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rgbClr val="999999"/>
                </a:solidFill>
                <a:latin typeface="Quattrocento Sans"/>
                <a:ea typeface="Quattrocento Sans"/>
                <a:cs typeface="Quattrocento Sans"/>
                <a:sym typeface="Quattrocento Sans"/>
              </a:rPr>
              <a:t>Q&amp;A</a:t>
            </a:r>
            <a:endParaRPr sz="1100">
              <a:solidFill>
                <a:srgbClr val="999999"/>
              </a:solidFill>
            </a:endParaRPr>
          </a:p>
        </p:txBody>
      </p:sp>
      <p:pic>
        <p:nvPicPr>
          <p:cNvPr id="45" name="Google Shape;242;p41" descr="Badge Question Mark outline">
            <a:extLst>
              <a:ext uri="{FF2B5EF4-FFF2-40B4-BE49-F238E27FC236}">
                <a16:creationId xmlns:a16="http://schemas.microsoft.com/office/drawing/2014/main" id="{CF6A9C8A-6E64-0751-E148-52C80689FE4B}"/>
              </a:ext>
            </a:extLst>
          </p:cNvPr>
          <p:cNvPicPr preferRelativeResize="0"/>
          <p:nvPr/>
        </p:nvPicPr>
        <p:blipFill rotWithShape="1">
          <a:blip r:embed="rId7">
            <a:alphaModFix/>
            <a:extLst>
              <a:ext uri="{BEBA8EAE-BF5A-486C-A8C5-ECC9F3942E4B}">
                <a14:imgProps xmlns:a14="http://schemas.microsoft.com/office/drawing/2010/main">
                  <a14:imgLayer r:embed="rId8">
                    <a14:imgEffect>
                      <a14:brightnessContrast bright="-20000"/>
                    </a14:imgEffect>
                  </a14:imgLayer>
                </a14:imgProps>
              </a:ext>
            </a:extLst>
          </a:blip>
          <a:srcRect/>
          <a:stretch/>
        </p:blipFill>
        <p:spPr>
          <a:xfrm>
            <a:off x="209621" y="4370438"/>
            <a:ext cx="213241" cy="213241"/>
          </a:xfrm>
          <a:prstGeom prst="rect">
            <a:avLst/>
          </a:prstGeom>
          <a:noFill/>
          <a:ln>
            <a:noFill/>
          </a:ln>
        </p:spPr>
      </p:pic>
      <p:pic>
        <p:nvPicPr>
          <p:cNvPr id="46" name="Google Shape;243;p41" descr="Customer review outline">
            <a:extLst>
              <a:ext uri="{FF2B5EF4-FFF2-40B4-BE49-F238E27FC236}">
                <a16:creationId xmlns:a16="http://schemas.microsoft.com/office/drawing/2014/main" id="{53A2A622-2982-68D5-8071-519F91474C7D}"/>
              </a:ext>
            </a:extLst>
          </p:cNvPr>
          <p:cNvPicPr preferRelativeResize="0"/>
          <p:nvPr/>
        </p:nvPicPr>
        <p:blipFill rotWithShape="1">
          <a:blip r:embed="rId9">
            <a:alphaModFix/>
            <a:extLst>
              <a:ext uri="{BEBA8EAE-BF5A-486C-A8C5-ECC9F3942E4B}">
                <a14:imgProps xmlns:a14="http://schemas.microsoft.com/office/drawing/2010/main">
                  <a14:imgLayer r:embed="rId10">
                    <a14:imgEffect>
                      <a14:brightnessContrast bright="-20000"/>
                    </a14:imgEffect>
                  </a14:imgLayer>
                </a14:imgProps>
              </a:ext>
            </a:extLst>
          </a:blip>
          <a:srcRect/>
          <a:stretch/>
        </p:blipFill>
        <p:spPr>
          <a:xfrm>
            <a:off x="209621" y="3999173"/>
            <a:ext cx="213241" cy="213241"/>
          </a:xfrm>
          <a:prstGeom prst="rect">
            <a:avLst/>
          </a:prstGeom>
          <a:noFill/>
          <a:ln>
            <a:noFill/>
          </a:ln>
        </p:spPr>
      </p:pic>
      <p:grpSp>
        <p:nvGrpSpPr>
          <p:cNvPr id="48" name="Google Shape;235;p41">
            <a:extLst>
              <a:ext uri="{FF2B5EF4-FFF2-40B4-BE49-F238E27FC236}">
                <a16:creationId xmlns:a16="http://schemas.microsoft.com/office/drawing/2014/main" id="{1D504440-7E96-81CC-D5A7-282933669806}"/>
              </a:ext>
            </a:extLst>
          </p:cNvPr>
          <p:cNvGrpSpPr/>
          <p:nvPr/>
        </p:nvGrpSpPr>
        <p:grpSpPr>
          <a:xfrm>
            <a:off x="225311" y="3512616"/>
            <a:ext cx="169071" cy="195063"/>
            <a:chOff x="5581651" y="2895601"/>
            <a:chExt cx="300038" cy="346163"/>
          </a:xfrm>
        </p:grpSpPr>
        <p:sp>
          <p:nvSpPr>
            <p:cNvPr id="49" name="Google Shape;236;p41">
              <a:extLst>
                <a:ext uri="{FF2B5EF4-FFF2-40B4-BE49-F238E27FC236}">
                  <a16:creationId xmlns:a16="http://schemas.microsoft.com/office/drawing/2014/main" id="{12F16FAB-CD21-1463-F927-AF3DDA499A7D}"/>
                </a:ext>
              </a:extLst>
            </p:cNvPr>
            <p:cNvSpPr/>
            <p:nvPr/>
          </p:nvSpPr>
          <p:spPr>
            <a:xfrm>
              <a:off x="5619751" y="3014664"/>
              <a:ext cx="225300" cy="227100"/>
            </a:xfrm>
            <a:prstGeom prst="ellipse">
              <a:avLst/>
            </a:prstGeom>
            <a:noFill/>
            <a:ln w="14275" cap="rnd" cmpd="sng">
              <a:solidFill>
                <a:schemeClr val="bg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0" name="Google Shape;237;p41">
              <a:extLst>
                <a:ext uri="{FF2B5EF4-FFF2-40B4-BE49-F238E27FC236}">
                  <a16:creationId xmlns:a16="http://schemas.microsoft.com/office/drawing/2014/main" id="{E48B2318-F4C9-B722-4676-628B28E811CE}"/>
                </a:ext>
              </a:extLst>
            </p:cNvPr>
            <p:cNvSpPr/>
            <p:nvPr/>
          </p:nvSpPr>
          <p:spPr>
            <a:xfrm>
              <a:off x="5702301" y="3098801"/>
              <a:ext cx="58800" cy="58800"/>
            </a:xfrm>
            <a:prstGeom prst="ellipse">
              <a:avLst/>
            </a:prstGeom>
            <a:noFill/>
            <a:ln w="14275" cap="rnd" cmpd="sng">
              <a:solidFill>
                <a:schemeClr val="bg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1" name="Google Shape;238;p41">
              <a:extLst>
                <a:ext uri="{FF2B5EF4-FFF2-40B4-BE49-F238E27FC236}">
                  <a16:creationId xmlns:a16="http://schemas.microsoft.com/office/drawing/2014/main" id="{D73FFCBD-38F2-1AC5-A7D3-7D0FE2F13326}"/>
                </a:ext>
              </a:extLst>
            </p:cNvPr>
            <p:cNvSpPr/>
            <p:nvPr/>
          </p:nvSpPr>
          <p:spPr>
            <a:xfrm>
              <a:off x="5724526" y="3121026"/>
              <a:ext cx="14400" cy="14400"/>
            </a:xfrm>
            <a:prstGeom prst="ellipse">
              <a:avLst/>
            </a:prstGeom>
            <a:noFill/>
            <a:ln w="14275" cap="flat" cmpd="sng">
              <a:solidFill>
                <a:schemeClr val="bg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2" name="Google Shape;239;p41">
              <a:extLst>
                <a:ext uri="{FF2B5EF4-FFF2-40B4-BE49-F238E27FC236}">
                  <a16:creationId xmlns:a16="http://schemas.microsoft.com/office/drawing/2014/main" id="{8C2BC366-4F79-6C66-CBAC-0FB9140030B0}"/>
                </a:ext>
              </a:extLst>
            </p:cNvPr>
            <p:cNvSpPr/>
            <p:nvPr/>
          </p:nvSpPr>
          <p:spPr>
            <a:xfrm>
              <a:off x="5732463" y="3063876"/>
              <a:ext cx="63500" cy="65088"/>
            </a:xfrm>
            <a:custGeom>
              <a:avLst/>
              <a:gdLst/>
              <a:ahLst/>
              <a:cxnLst/>
              <a:rect l="l" t="t" r="r" b="b"/>
              <a:pathLst>
                <a:path w="17" h="17" extrusionOk="0">
                  <a:moveTo>
                    <a:pt x="0" y="0"/>
                  </a:moveTo>
                  <a:cubicBezTo>
                    <a:pt x="10" y="0"/>
                    <a:pt x="17" y="7"/>
                    <a:pt x="17" y="17"/>
                  </a:cubicBezTo>
                </a:path>
              </a:pathLst>
            </a:custGeom>
            <a:noFill/>
            <a:ln w="14275" cap="rnd" cmpd="sng">
              <a:solidFill>
                <a:schemeClr val="bg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3" name="Google Shape;240;p41">
              <a:extLst>
                <a:ext uri="{FF2B5EF4-FFF2-40B4-BE49-F238E27FC236}">
                  <a16:creationId xmlns:a16="http://schemas.microsoft.com/office/drawing/2014/main" id="{2D151BC3-CEF5-A29F-21CD-4C74C5121554}"/>
                </a:ext>
              </a:extLst>
            </p:cNvPr>
            <p:cNvSpPr/>
            <p:nvPr/>
          </p:nvSpPr>
          <p:spPr>
            <a:xfrm>
              <a:off x="5667376" y="3128964"/>
              <a:ext cx="65088" cy="63500"/>
            </a:xfrm>
            <a:custGeom>
              <a:avLst/>
              <a:gdLst/>
              <a:ahLst/>
              <a:cxnLst/>
              <a:rect l="l" t="t" r="r" b="b"/>
              <a:pathLst>
                <a:path w="17" h="17" extrusionOk="0">
                  <a:moveTo>
                    <a:pt x="17" y="17"/>
                  </a:moveTo>
                  <a:cubicBezTo>
                    <a:pt x="7" y="17"/>
                    <a:pt x="0" y="10"/>
                    <a:pt x="0" y="0"/>
                  </a:cubicBezTo>
                </a:path>
              </a:pathLst>
            </a:custGeom>
            <a:noFill/>
            <a:ln w="14275" cap="rnd" cmpd="sng">
              <a:solidFill>
                <a:schemeClr val="bg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4" name="Google Shape;241;p41">
              <a:extLst>
                <a:ext uri="{FF2B5EF4-FFF2-40B4-BE49-F238E27FC236}">
                  <a16:creationId xmlns:a16="http://schemas.microsoft.com/office/drawing/2014/main" id="{6F054F75-4237-2E50-C547-98A843E61E01}"/>
                </a:ext>
              </a:extLst>
            </p:cNvPr>
            <p:cNvSpPr/>
            <p:nvPr/>
          </p:nvSpPr>
          <p:spPr>
            <a:xfrm>
              <a:off x="5581651" y="2895601"/>
              <a:ext cx="300038" cy="179388"/>
            </a:xfrm>
            <a:custGeom>
              <a:avLst/>
              <a:gdLst/>
              <a:ahLst/>
              <a:cxnLst/>
              <a:rect l="l" t="t" r="r" b="b"/>
              <a:pathLst>
                <a:path w="80" h="48" extrusionOk="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75" cap="rnd" cmpd="sng">
              <a:solidFill>
                <a:schemeClr val="bg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4359917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F2124"/>
        </a:solidFill>
        <a:effectLst/>
      </p:bgPr>
    </p:bg>
    <p:spTree>
      <p:nvGrpSpPr>
        <p:cNvPr id="1" name="Shape 1143"/>
        <p:cNvGrpSpPr/>
        <p:nvPr/>
      </p:nvGrpSpPr>
      <p:grpSpPr>
        <a:xfrm>
          <a:off x="0" y="0"/>
          <a:ext cx="0" cy="0"/>
          <a:chOff x="0" y="0"/>
          <a:chExt cx="0" cy="0"/>
        </a:xfrm>
      </p:grpSpPr>
      <p:sp>
        <p:nvSpPr>
          <p:cNvPr id="58" name="Google Shape;352;p41">
            <a:extLst>
              <a:ext uri="{FF2B5EF4-FFF2-40B4-BE49-F238E27FC236}">
                <a16:creationId xmlns:a16="http://schemas.microsoft.com/office/drawing/2014/main" id="{A171595C-168A-43D3-A701-B4BDBDFBC8DC}"/>
              </a:ext>
            </a:extLst>
          </p:cNvPr>
          <p:cNvSpPr/>
          <p:nvPr/>
        </p:nvSpPr>
        <p:spPr>
          <a:xfrm>
            <a:off x="126539" y="3962147"/>
            <a:ext cx="1722600" cy="275100"/>
          </a:xfrm>
          <a:prstGeom prst="roundRect">
            <a:avLst>
              <a:gd name="adj" fmla="val 16667"/>
            </a:avLst>
          </a:prstGeom>
          <a:gradFill>
            <a:gsLst>
              <a:gs pos="0">
                <a:srgbClr val="7F7F7F">
                  <a:alpha val="44705"/>
                </a:srgbClr>
              </a:gs>
              <a:gs pos="100000">
                <a:srgbClr val="191414">
                  <a:alpha val="24705"/>
                </a:srgbClr>
              </a:gs>
            </a:gsLst>
            <a:lin ang="4199895" scaled="0"/>
          </a:gradFill>
          <a:ln>
            <a:noFill/>
          </a:ln>
        </p:spPr>
        <p:txBody>
          <a:bodyPr spcFirstLastPara="1" wrap="square" lIns="513000" tIns="34275" rIns="68575" bIns="34275" anchor="ctr" anchorCtr="0">
            <a:noAutofit/>
          </a:bodyPr>
          <a:lstStyle/>
          <a:p>
            <a:pPr marL="0" marR="0" lvl="0" indent="-114300" algn="l" rtl="0">
              <a:spcBef>
                <a:spcPts val="0"/>
              </a:spcBef>
              <a:spcAft>
                <a:spcPts val="0"/>
              </a:spcAft>
              <a:buNone/>
            </a:pPr>
            <a:endParaRPr sz="1100"/>
          </a:p>
        </p:txBody>
      </p:sp>
      <p:sp>
        <p:nvSpPr>
          <p:cNvPr id="1144" name="Google Shape;1144;p51"/>
          <p:cNvSpPr txBox="1"/>
          <p:nvPr/>
        </p:nvSpPr>
        <p:spPr>
          <a:xfrm>
            <a:off x="2328833" y="215000"/>
            <a:ext cx="48693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b="1" dirty="0">
                <a:solidFill>
                  <a:srgbClr val="1DB954"/>
                </a:solidFill>
                <a:latin typeface="Quattrocento Sans"/>
                <a:ea typeface="Quattrocento Sans"/>
                <a:cs typeface="Quattrocento Sans"/>
                <a:sym typeface="Quattrocento Sans"/>
              </a:rPr>
              <a:t>Conclusion: </a:t>
            </a:r>
            <a:r>
              <a:rPr lang="en" sz="3300" b="1" dirty="0">
                <a:solidFill>
                  <a:schemeClr val="bg1"/>
                </a:solidFill>
                <a:latin typeface="Quattrocento Sans"/>
                <a:ea typeface="Quattrocento Sans"/>
                <a:cs typeface="Quattrocento Sans"/>
                <a:sym typeface="Quattrocento Sans"/>
              </a:rPr>
              <a:t>Limitations</a:t>
            </a:r>
            <a:endParaRPr sz="1100" dirty="0">
              <a:solidFill>
                <a:schemeClr val="bg1"/>
              </a:solidFill>
            </a:endParaRPr>
          </a:p>
        </p:txBody>
      </p:sp>
      <p:sp>
        <p:nvSpPr>
          <p:cNvPr id="1147" name="Google Shape;1147;p51"/>
          <p:cNvSpPr txBox="1"/>
          <p:nvPr/>
        </p:nvSpPr>
        <p:spPr>
          <a:xfrm>
            <a:off x="2419130" y="2334400"/>
            <a:ext cx="4786500" cy="393900"/>
          </a:xfrm>
          <a:prstGeom prst="rect">
            <a:avLst/>
          </a:prstGeom>
          <a:noFill/>
          <a:ln>
            <a:noFill/>
          </a:ln>
        </p:spPr>
        <p:txBody>
          <a:bodyPr spcFirstLastPara="1" wrap="square" lIns="0" tIns="34275" rIns="0" bIns="34275" anchor="ctr" anchorCtr="0">
            <a:noAutofit/>
          </a:bodyPr>
          <a:lstStyle/>
          <a:p>
            <a:pPr marL="0" marR="0" lvl="0" indent="0" algn="l" rtl="0">
              <a:spcBef>
                <a:spcPts val="0"/>
              </a:spcBef>
              <a:spcAft>
                <a:spcPts val="0"/>
              </a:spcAft>
              <a:buNone/>
            </a:pPr>
            <a:r>
              <a:rPr lang="en" b="1" dirty="0">
                <a:solidFill>
                  <a:schemeClr val="lt1"/>
                </a:solidFill>
                <a:latin typeface="Quattrocento Sans"/>
                <a:ea typeface="Quattrocento Sans"/>
                <a:cs typeface="Quattrocento Sans"/>
                <a:sym typeface="Quattrocento Sans"/>
              </a:rPr>
              <a:t>Other potential factors and limitations include: </a:t>
            </a:r>
            <a:endParaRPr b="1" dirty="0"/>
          </a:p>
        </p:txBody>
      </p:sp>
      <p:sp>
        <p:nvSpPr>
          <p:cNvPr id="1152" name="Google Shape;1152;p51"/>
          <p:cNvSpPr txBox="1"/>
          <p:nvPr/>
        </p:nvSpPr>
        <p:spPr>
          <a:xfrm>
            <a:off x="2780750" y="3499175"/>
            <a:ext cx="5733900" cy="1075200"/>
          </a:xfrm>
          <a:prstGeom prst="rect">
            <a:avLst/>
          </a:prstGeom>
          <a:noFill/>
          <a:ln>
            <a:noFill/>
          </a:ln>
        </p:spPr>
        <p:txBody>
          <a:bodyPr spcFirstLastPara="1" wrap="square" lIns="0" tIns="34275" rIns="0" bIns="34275" anchor="t" anchorCtr="0">
            <a:noAutofit/>
          </a:bodyPr>
          <a:lstStyle/>
          <a:p>
            <a:pPr marL="0" marR="0" lvl="0" indent="0" algn="l" rtl="0">
              <a:spcBef>
                <a:spcPts val="0"/>
              </a:spcBef>
              <a:spcAft>
                <a:spcPts val="0"/>
              </a:spcAft>
              <a:buNone/>
            </a:pPr>
            <a:r>
              <a:rPr lang="en" sz="1500" b="1" dirty="0">
                <a:solidFill>
                  <a:schemeClr val="lt1"/>
                </a:solidFill>
                <a:latin typeface="Quattrocento Sans"/>
                <a:ea typeface="Quattrocento Sans"/>
                <a:cs typeface="Quattrocento Sans"/>
                <a:sym typeface="Quattrocento Sans"/>
              </a:rPr>
              <a:t>Danceability is not a primary factor in music popularity, which is hard to predict in general</a:t>
            </a:r>
            <a:endParaRPr sz="1500" b="1" dirty="0">
              <a:solidFill>
                <a:schemeClr val="lt1"/>
              </a:solidFill>
              <a:latin typeface="Quattrocento Sans"/>
              <a:ea typeface="Quattrocento Sans"/>
              <a:cs typeface="Quattrocento Sans"/>
              <a:sym typeface="Quattrocento Sans"/>
            </a:endParaRPr>
          </a:p>
        </p:txBody>
      </p:sp>
      <p:sp>
        <p:nvSpPr>
          <p:cNvPr id="1153" name="Google Shape;1153;p51"/>
          <p:cNvSpPr/>
          <p:nvPr/>
        </p:nvSpPr>
        <p:spPr>
          <a:xfrm>
            <a:off x="2419113" y="992239"/>
            <a:ext cx="1220700" cy="1218300"/>
          </a:xfrm>
          <a:prstGeom prst="roundRect">
            <a:avLst>
              <a:gd name="adj" fmla="val 7408"/>
            </a:avLst>
          </a:prstGeom>
          <a:solidFill>
            <a:srgbClr val="0A0A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nvGrpSpPr>
          <p:cNvPr id="1154" name="Google Shape;1154;p51"/>
          <p:cNvGrpSpPr/>
          <p:nvPr/>
        </p:nvGrpSpPr>
        <p:grpSpPr>
          <a:xfrm>
            <a:off x="2682399" y="1252732"/>
            <a:ext cx="694204" cy="697260"/>
            <a:chOff x="2670175" y="3248025"/>
            <a:chExt cx="360363" cy="361950"/>
          </a:xfrm>
        </p:grpSpPr>
        <p:sp>
          <p:nvSpPr>
            <p:cNvPr id="1155" name="Google Shape;1155;p51"/>
            <p:cNvSpPr/>
            <p:nvPr/>
          </p:nvSpPr>
          <p:spPr>
            <a:xfrm>
              <a:off x="2670175" y="3248025"/>
              <a:ext cx="360363" cy="287338"/>
            </a:xfrm>
            <a:custGeom>
              <a:avLst/>
              <a:gdLst/>
              <a:ahLst/>
              <a:cxnLst/>
              <a:rect l="l" t="t" r="r" b="b"/>
              <a:pathLst>
                <a:path w="96" h="76" extrusionOk="0">
                  <a:moveTo>
                    <a:pt x="94" y="72"/>
                  </a:moveTo>
                  <a:cubicBezTo>
                    <a:pt x="88" y="72"/>
                    <a:pt x="84" y="68"/>
                    <a:pt x="84" y="62"/>
                  </a:cubicBezTo>
                  <a:cubicBezTo>
                    <a:pt x="84" y="44"/>
                    <a:pt x="84" y="44"/>
                    <a:pt x="84" y="44"/>
                  </a:cubicBezTo>
                  <a:cubicBezTo>
                    <a:pt x="84" y="29"/>
                    <a:pt x="75" y="16"/>
                    <a:pt x="62" y="11"/>
                  </a:cubicBezTo>
                  <a:cubicBezTo>
                    <a:pt x="60" y="4"/>
                    <a:pt x="55" y="0"/>
                    <a:pt x="48" y="0"/>
                  </a:cubicBezTo>
                  <a:cubicBezTo>
                    <a:pt x="42" y="0"/>
                    <a:pt x="36" y="5"/>
                    <a:pt x="34" y="11"/>
                  </a:cubicBezTo>
                  <a:cubicBezTo>
                    <a:pt x="21" y="16"/>
                    <a:pt x="12" y="29"/>
                    <a:pt x="12" y="44"/>
                  </a:cubicBezTo>
                  <a:cubicBezTo>
                    <a:pt x="12" y="62"/>
                    <a:pt x="12" y="62"/>
                    <a:pt x="12" y="62"/>
                  </a:cubicBezTo>
                  <a:cubicBezTo>
                    <a:pt x="12" y="68"/>
                    <a:pt x="8" y="72"/>
                    <a:pt x="2" y="72"/>
                  </a:cubicBezTo>
                  <a:cubicBezTo>
                    <a:pt x="1" y="72"/>
                    <a:pt x="0" y="73"/>
                    <a:pt x="0" y="74"/>
                  </a:cubicBezTo>
                  <a:cubicBezTo>
                    <a:pt x="0" y="75"/>
                    <a:pt x="1" y="76"/>
                    <a:pt x="2" y="76"/>
                  </a:cubicBezTo>
                  <a:cubicBezTo>
                    <a:pt x="94" y="76"/>
                    <a:pt x="94" y="76"/>
                    <a:pt x="94" y="76"/>
                  </a:cubicBezTo>
                  <a:cubicBezTo>
                    <a:pt x="95" y="76"/>
                    <a:pt x="96" y="75"/>
                    <a:pt x="96" y="74"/>
                  </a:cubicBezTo>
                  <a:cubicBezTo>
                    <a:pt x="96" y="73"/>
                    <a:pt x="95" y="72"/>
                    <a:pt x="94" y="72"/>
                  </a:cubicBezTo>
                  <a:close/>
                </a:path>
              </a:pathLst>
            </a:custGeom>
            <a:solidFill>
              <a:srgbClr val="1DB95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156" name="Google Shape;1156;p51"/>
            <p:cNvSpPr/>
            <p:nvPr/>
          </p:nvSpPr>
          <p:spPr>
            <a:xfrm>
              <a:off x="2798763" y="3549650"/>
              <a:ext cx="104775" cy="60325"/>
            </a:xfrm>
            <a:custGeom>
              <a:avLst/>
              <a:gdLst/>
              <a:ahLst/>
              <a:cxnLst/>
              <a:rect l="l" t="t" r="r" b="b"/>
              <a:pathLst>
                <a:path w="28" h="16" extrusionOk="0">
                  <a:moveTo>
                    <a:pt x="26" y="0"/>
                  </a:moveTo>
                  <a:cubicBezTo>
                    <a:pt x="2" y="0"/>
                    <a:pt x="2" y="0"/>
                    <a:pt x="2" y="0"/>
                  </a:cubicBezTo>
                  <a:cubicBezTo>
                    <a:pt x="1" y="0"/>
                    <a:pt x="0" y="1"/>
                    <a:pt x="0" y="2"/>
                  </a:cubicBezTo>
                  <a:cubicBezTo>
                    <a:pt x="0" y="10"/>
                    <a:pt x="6" y="16"/>
                    <a:pt x="14" y="16"/>
                  </a:cubicBezTo>
                  <a:cubicBezTo>
                    <a:pt x="22" y="16"/>
                    <a:pt x="28" y="10"/>
                    <a:pt x="28" y="2"/>
                  </a:cubicBezTo>
                  <a:cubicBezTo>
                    <a:pt x="28" y="1"/>
                    <a:pt x="27" y="0"/>
                    <a:pt x="26" y="0"/>
                  </a:cubicBezTo>
                  <a:close/>
                </a:path>
              </a:pathLst>
            </a:custGeom>
            <a:solidFill>
              <a:srgbClr val="1DB95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sp>
        <p:nvSpPr>
          <p:cNvPr id="1158" name="Google Shape;1158;p51"/>
          <p:cNvSpPr/>
          <p:nvPr/>
        </p:nvSpPr>
        <p:spPr>
          <a:xfrm>
            <a:off x="2453402" y="2851350"/>
            <a:ext cx="923400" cy="284700"/>
          </a:xfrm>
          <a:prstGeom prst="roundRect">
            <a:avLst>
              <a:gd name="adj" fmla="val 50000"/>
            </a:avLst>
          </a:prstGeom>
          <a:no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dirty="0">
                <a:solidFill>
                  <a:schemeClr val="lt1"/>
                </a:solidFill>
                <a:latin typeface="Quattrocento Sans"/>
                <a:ea typeface="Quattrocento Sans"/>
                <a:cs typeface="Quattrocento Sans"/>
                <a:sym typeface="Quattrocento Sans"/>
              </a:rPr>
              <a:t>Seasonality</a:t>
            </a:r>
            <a:endParaRPr sz="1100" dirty="0"/>
          </a:p>
        </p:txBody>
      </p:sp>
      <p:sp>
        <p:nvSpPr>
          <p:cNvPr id="1159" name="Google Shape;1159;p51"/>
          <p:cNvSpPr/>
          <p:nvPr/>
        </p:nvSpPr>
        <p:spPr>
          <a:xfrm>
            <a:off x="3454189" y="2851350"/>
            <a:ext cx="1337400" cy="284700"/>
          </a:xfrm>
          <a:prstGeom prst="roundRect">
            <a:avLst>
              <a:gd name="adj" fmla="val 50000"/>
            </a:avLst>
          </a:prstGeom>
          <a:no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Movies/TV</a:t>
            </a:r>
            <a:endParaRPr sz="1100"/>
          </a:p>
        </p:txBody>
      </p:sp>
      <p:sp>
        <p:nvSpPr>
          <p:cNvPr id="1160" name="Google Shape;1160;p51"/>
          <p:cNvSpPr/>
          <p:nvPr/>
        </p:nvSpPr>
        <p:spPr>
          <a:xfrm>
            <a:off x="4868975" y="2851350"/>
            <a:ext cx="1075200" cy="284700"/>
          </a:xfrm>
          <a:prstGeom prst="roundRect">
            <a:avLst>
              <a:gd name="adj" fmla="val 50000"/>
            </a:avLst>
          </a:prstGeom>
          <a:no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Radio Play</a:t>
            </a:r>
            <a:endParaRPr sz="1100"/>
          </a:p>
        </p:txBody>
      </p:sp>
      <p:grpSp>
        <p:nvGrpSpPr>
          <p:cNvPr id="1161" name="Google Shape;1161;p51"/>
          <p:cNvGrpSpPr/>
          <p:nvPr/>
        </p:nvGrpSpPr>
        <p:grpSpPr>
          <a:xfrm>
            <a:off x="8514740" y="2919560"/>
            <a:ext cx="125411" cy="125412"/>
            <a:chOff x="11516743" y="1260528"/>
            <a:chExt cx="244800" cy="244801"/>
          </a:xfrm>
        </p:grpSpPr>
        <p:sp>
          <p:nvSpPr>
            <p:cNvPr id="1162" name="Google Shape;1162;p51"/>
            <p:cNvSpPr/>
            <p:nvPr/>
          </p:nvSpPr>
          <p:spPr>
            <a:xfrm>
              <a:off x="11516743" y="1260529"/>
              <a:ext cx="92400" cy="92400"/>
            </a:xfrm>
            <a:prstGeom prst="rect">
              <a:avLst/>
            </a:prstGeom>
            <a:no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163" name="Google Shape;1163;p51"/>
            <p:cNvSpPr/>
            <p:nvPr/>
          </p:nvSpPr>
          <p:spPr>
            <a:xfrm>
              <a:off x="11669143" y="1260528"/>
              <a:ext cx="92400" cy="92400"/>
            </a:xfrm>
            <a:prstGeom prst="rect">
              <a:avLst/>
            </a:prstGeom>
            <a:no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164" name="Google Shape;1164;p51"/>
            <p:cNvSpPr/>
            <p:nvPr/>
          </p:nvSpPr>
          <p:spPr>
            <a:xfrm>
              <a:off x="11516743" y="1412929"/>
              <a:ext cx="92400" cy="92400"/>
            </a:xfrm>
            <a:prstGeom prst="rect">
              <a:avLst/>
            </a:prstGeom>
            <a:no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165" name="Google Shape;1165;p51"/>
            <p:cNvSpPr/>
            <p:nvPr/>
          </p:nvSpPr>
          <p:spPr>
            <a:xfrm>
              <a:off x="11669143" y="1412928"/>
              <a:ext cx="92400" cy="92400"/>
            </a:xfrm>
            <a:prstGeom prst="rect">
              <a:avLst/>
            </a:prstGeom>
            <a:no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sp>
        <p:nvSpPr>
          <p:cNvPr id="1166" name="Google Shape;1166;p51"/>
          <p:cNvSpPr/>
          <p:nvPr/>
        </p:nvSpPr>
        <p:spPr>
          <a:xfrm>
            <a:off x="7174126" y="2834775"/>
            <a:ext cx="694200" cy="284700"/>
          </a:xfrm>
          <a:prstGeom prst="roundRect">
            <a:avLst>
              <a:gd name="adj" fmla="val 50000"/>
            </a:avLst>
          </a:prstGeom>
          <a:no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…etc</a:t>
            </a:r>
            <a:endParaRPr sz="1100"/>
          </a:p>
        </p:txBody>
      </p:sp>
      <p:sp>
        <p:nvSpPr>
          <p:cNvPr id="1167" name="Google Shape;1167;p51"/>
          <p:cNvSpPr txBox="1"/>
          <p:nvPr/>
        </p:nvSpPr>
        <p:spPr>
          <a:xfrm>
            <a:off x="3769825" y="1133550"/>
            <a:ext cx="5123100" cy="859500"/>
          </a:xfrm>
          <a:prstGeom prst="rect">
            <a:avLst/>
          </a:prstGeom>
          <a:noFill/>
          <a:ln>
            <a:noFill/>
          </a:ln>
        </p:spPr>
        <p:txBody>
          <a:bodyPr spcFirstLastPara="1" wrap="square" lIns="0" tIns="34275" rIns="0" bIns="34275" anchor="ctr" anchorCtr="0">
            <a:noAutofit/>
          </a:bodyPr>
          <a:lstStyle/>
          <a:p>
            <a:pPr marL="0" marR="0" lvl="0" indent="0" algn="l" rtl="0">
              <a:lnSpc>
                <a:spcPct val="115000"/>
              </a:lnSpc>
              <a:spcBef>
                <a:spcPts val="0"/>
              </a:spcBef>
              <a:spcAft>
                <a:spcPts val="0"/>
              </a:spcAft>
              <a:buNone/>
            </a:pPr>
            <a:r>
              <a:rPr lang="en" sz="1500" b="1" dirty="0">
                <a:solidFill>
                  <a:schemeClr val="lt1"/>
                </a:solidFill>
                <a:latin typeface="Quattrocento Sans"/>
                <a:ea typeface="Quattrocento Sans"/>
                <a:cs typeface="Quattrocento Sans"/>
                <a:sym typeface="Quattrocento Sans"/>
              </a:rPr>
              <a:t>We fail to reject the null hypothesis: there is no relationship between danceability and number of weeks on chart</a:t>
            </a:r>
            <a:endParaRPr sz="1500" b="1" dirty="0">
              <a:solidFill>
                <a:schemeClr val="lt1"/>
              </a:solidFill>
              <a:latin typeface="Quattrocento Sans"/>
              <a:ea typeface="Quattrocento Sans"/>
              <a:cs typeface="Quattrocento Sans"/>
              <a:sym typeface="Quattrocento Sans"/>
            </a:endParaRPr>
          </a:p>
          <a:p>
            <a:pPr marL="0" marR="0" lvl="0" indent="0" algn="l" rtl="0">
              <a:lnSpc>
                <a:spcPct val="100000"/>
              </a:lnSpc>
              <a:spcBef>
                <a:spcPts val="50"/>
              </a:spcBef>
              <a:spcAft>
                <a:spcPts val="0"/>
              </a:spcAft>
              <a:buNone/>
            </a:pPr>
            <a:r>
              <a:rPr lang="en" b="1" dirty="0">
                <a:solidFill>
                  <a:schemeClr val="lt1"/>
                </a:solidFill>
                <a:latin typeface="Quattrocento Sans"/>
                <a:ea typeface="Quattrocento Sans"/>
                <a:cs typeface="Quattrocento Sans"/>
                <a:sym typeface="Quattrocento Sans"/>
              </a:rPr>
              <a:t>   </a:t>
            </a:r>
            <a:r>
              <a:rPr lang="en" dirty="0">
                <a:solidFill>
                  <a:schemeClr val="lt1"/>
                </a:solidFill>
                <a:latin typeface="Quattrocento Sans"/>
                <a:ea typeface="Quattrocento Sans"/>
                <a:cs typeface="Quattrocento Sans"/>
                <a:sym typeface="Quattrocento Sans"/>
              </a:rPr>
              <a:t> &gt; </a:t>
            </a:r>
            <a:r>
              <a:rPr lang="en" sz="1200" dirty="0">
                <a:solidFill>
                  <a:schemeClr val="lt1"/>
                </a:solidFill>
                <a:latin typeface="Quattrocento Sans"/>
                <a:ea typeface="Quattrocento Sans"/>
                <a:cs typeface="Quattrocento Sans"/>
                <a:sym typeface="Quattrocento Sans"/>
              </a:rPr>
              <a:t>At a significance level of 0.05 and p-value of 0.5650</a:t>
            </a:r>
            <a:endParaRPr sz="1200" dirty="0">
              <a:solidFill>
                <a:schemeClr val="lt1"/>
              </a:solidFill>
              <a:latin typeface="Quattrocento Sans"/>
              <a:ea typeface="Quattrocento Sans"/>
              <a:cs typeface="Quattrocento Sans"/>
              <a:sym typeface="Quattrocento Sans"/>
            </a:endParaRPr>
          </a:p>
          <a:p>
            <a:pPr marL="0" lvl="0" indent="0" algn="l" rtl="0">
              <a:spcBef>
                <a:spcPts val="50"/>
              </a:spcBef>
              <a:spcAft>
                <a:spcPts val="0"/>
              </a:spcAft>
              <a:buNone/>
            </a:pPr>
            <a:r>
              <a:rPr lang="en" b="1" dirty="0">
                <a:solidFill>
                  <a:schemeClr val="lt1"/>
                </a:solidFill>
                <a:latin typeface="Quattrocento Sans"/>
                <a:ea typeface="Quattrocento Sans"/>
                <a:cs typeface="Quattrocento Sans"/>
                <a:sym typeface="Quattrocento Sans"/>
              </a:rPr>
              <a:t>   </a:t>
            </a:r>
            <a:r>
              <a:rPr lang="en" sz="1200" dirty="0">
                <a:solidFill>
                  <a:schemeClr val="lt1"/>
                </a:solidFill>
                <a:latin typeface="Quattrocento Sans"/>
                <a:ea typeface="Quattrocento Sans"/>
                <a:cs typeface="Quattrocento Sans"/>
                <a:sym typeface="Quattrocento Sans"/>
              </a:rPr>
              <a:t> &gt; Control variables all have significant relationships:</a:t>
            </a:r>
            <a:endParaRPr sz="1200" dirty="0">
              <a:solidFill>
                <a:schemeClr val="lt1"/>
              </a:solidFill>
              <a:latin typeface="Quattrocento Sans"/>
              <a:ea typeface="Quattrocento Sans"/>
              <a:cs typeface="Quattrocento Sans"/>
              <a:sym typeface="Quattrocento Sans"/>
            </a:endParaRPr>
          </a:p>
          <a:p>
            <a:pPr marL="0" lvl="0" indent="457200" algn="l" rtl="0">
              <a:spcBef>
                <a:spcPts val="50"/>
              </a:spcBef>
              <a:spcAft>
                <a:spcPts val="0"/>
              </a:spcAft>
              <a:buClr>
                <a:schemeClr val="dk1"/>
              </a:buClr>
              <a:buFont typeface="Arial"/>
              <a:buNone/>
            </a:pPr>
            <a:r>
              <a:rPr lang="en" sz="1200" dirty="0">
                <a:solidFill>
                  <a:schemeClr val="lt1"/>
                </a:solidFill>
                <a:latin typeface="Quattrocento Sans"/>
                <a:ea typeface="Quattrocento Sans"/>
                <a:cs typeface="Quattrocento Sans"/>
                <a:sym typeface="Quattrocento Sans"/>
              </a:rPr>
              <a:t>TikTok (Trends), Streams (Artist Popularity) and Loudness</a:t>
            </a:r>
            <a:endParaRPr sz="1200" dirty="0">
              <a:solidFill>
                <a:schemeClr val="lt1"/>
              </a:solidFill>
              <a:latin typeface="Quattrocento Sans"/>
              <a:ea typeface="Quattrocento Sans"/>
              <a:cs typeface="Quattrocento Sans"/>
              <a:sym typeface="Quattrocento Sans"/>
            </a:endParaRPr>
          </a:p>
        </p:txBody>
      </p:sp>
      <p:grpSp>
        <p:nvGrpSpPr>
          <p:cNvPr id="1168" name="Google Shape;1168;p51"/>
          <p:cNvGrpSpPr/>
          <p:nvPr/>
        </p:nvGrpSpPr>
        <p:grpSpPr>
          <a:xfrm>
            <a:off x="2386075" y="3557764"/>
            <a:ext cx="242816" cy="242816"/>
            <a:chOff x="3678542" y="3984079"/>
            <a:chExt cx="521400" cy="521400"/>
          </a:xfrm>
        </p:grpSpPr>
        <p:sp>
          <p:nvSpPr>
            <p:cNvPr id="1169" name="Google Shape;1169;p51"/>
            <p:cNvSpPr/>
            <p:nvPr/>
          </p:nvSpPr>
          <p:spPr>
            <a:xfrm>
              <a:off x="3678542" y="3984079"/>
              <a:ext cx="521400" cy="521400"/>
            </a:xfrm>
            <a:prstGeom prst="roundRect">
              <a:avLst>
                <a:gd name="adj" fmla="val 16667"/>
              </a:avLst>
            </a:pr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170" name="Google Shape;1170;p51"/>
            <p:cNvSpPr/>
            <p:nvPr/>
          </p:nvSpPr>
          <p:spPr>
            <a:xfrm>
              <a:off x="3818551" y="4184413"/>
              <a:ext cx="241300" cy="120650"/>
            </a:xfrm>
            <a:custGeom>
              <a:avLst/>
              <a:gdLst/>
              <a:ahLst/>
              <a:cxnLst/>
              <a:rect l="l" t="t" r="r" b="b"/>
              <a:pathLst>
                <a:path w="152" h="76" extrusionOk="0">
                  <a:moveTo>
                    <a:pt x="152" y="0"/>
                  </a:moveTo>
                  <a:lnTo>
                    <a:pt x="76" y="76"/>
                  </a:lnTo>
                  <a:lnTo>
                    <a:pt x="0" y="0"/>
                  </a:lnTo>
                </a:path>
              </a:pathLst>
            </a:custGeom>
            <a:noFill/>
            <a:ln w="14275" cap="rnd"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sp>
        <p:nvSpPr>
          <p:cNvPr id="1171" name="Google Shape;1171;p51"/>
          <p:cNvSpPr txBox="1"/>
          <p:nvPr/>
        </p:nvSpPr>
        <p:spPr>
          <a:xfrm>
            <a:off x="2780750" y="3961200"/>
            <a:ext cx="5733900" cy="577200"/>
          </a:xfrm>
          <a:prstGeom prst="rect">
            <a:avLst/>
          </a:prstGeom>
          <a:noFill/>
          <a:ln>
            <a:noFill/>
          </a:ln>
        </p:spPr>
        <p:txBody>
          <a:bodyPr spcFirstLastPara="1" wrap="square" lIns="0" tIns="34275" rIns="0" bIns="34275" anchor="ctr" anchorCtr="0">
            <a:noAutofit/>
          </a:bodyPr>
          <a:lstStyle/>
          <a:p>
            <a:pPr marL="0" lvl="0" indent="0" algn="l" rtl="0">
              <a:lnSpc>
                <a:spcPct val="100000"/>
              </a:lnSpc>
              <a:spcBef>
                <a:spcPts val="0"/>
              </a:spcBef>
              <a:spcAft>
                <a:spcPts val="1000"/>
              </a:spcAft>
              <a:buClr>
                <a:schemeClr val="dk1"/>
              </a:buClr>
              <a:buFont typeface="Arial"/>
              <a:buNone/>
            </a:pPr>
            <a:r>
              <a:rPr lang="en" sz="1100" dirty="0">
                <a:solidFill>
                  <a:schemeClr val="lt1"/>
                </a:solidFill>
                <a:latin typeface="Quattrocento Sans"/>
                <a:ea typeface="Quattrocento Sans"/>
                <a:cs typeface="Quattrocento Sans"/>
                <a:sym typeface="Quattrocento Sans"/>
              </a:rPr>
              <a:t>Music is intertwined and collective. It is often enjoyed with a multitude of musical elements and is listened to in a social context.</a:t>
            </a:r>
            <a:endParaRPr sz="1100" dirty="0">
              <a:solidFill>
                <a:schemeClr val="lt1"/>
              </a:solidFill>
              <a:latin typeface="Quattrocento Sans"/>
              <a:ea typeface="Quattrocento Sans"/>
              <a:cs typeface="Quattrocento Sans"/>
              <a:sym typeface="Quattrocento Sans"/>
            </a:endParaRPr>
          </a:p>
        </p:txBody>
      </p:sp>
      <p:sp>
        <p:nvSpPr>
          <p:cNvPr id="1172" name="Google Shape;1172;p51"/>
          <p:cNvSpPr/>
          <p:nvPr/>
        </p:nvSpPr>
        <p:spPr>
          <a:xfrm>
            <a:off x="6021539" y="2851350"/>
            <a:ext cx="1075200" cy="284700"/>
          </a:xfrm>
          <a:prstGeom prst="roundRect">
            <a:avLst>
              <a:gd name="adj" fmla="val 50000"/>
            </a:avLst>
          </a:prstGeom>
          <a:no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Artist News</a:t>
            </a:r>
            <a:endParaRPr sz="1100"/>
          </a:p>
        </p:txBody>
      </p:sp>
      <p:sp>
        <p:nvSpPr>
          <p:cNvPr id="2" name="Google Shape;187;p41">
            <a:extLst>
              <a:ext uri="{FF2B5EF4-FFF2-40B4-BE49-F238E27FC236}">
                <a16:creationId xmlns:a16="http://schemas.microsoft.com/office/drawing/2014/main" id="{E6F1E77C-42AD-A155-928A-0314460F1EF8}"/>
              </a:ext>
            </a:extLst>
          </p:cNvPr>
          <p:cNvSpPr/>
          <p:nvPr/>
        </p:nvSpPr>
        <p:spPr>
          <a:xfrm>
            <a:off x="-17385" y="1773706"/>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Ideal Experiment</a:t>
            </a:r>
            <a:endParaRPr sz="1100" dirty="0">
              <a:solidFill>
                <a:srgbClr val="999999"/>
              </a:solidFill>
            </a:endParaRPr>
          </a:p>
        </p:txBody>
      </p:sp>
      <p:sp>
        <p:nvSpPr>
          <p:cNvPr id="3" name="Google Shape;188;p41">
            <a:extLst>
              <a:ext uri="{FF2B5EF4-FFF2-40B4-BE49-F238E27FC236}">
                <a16:creationId xmlns:a16="http://schemas.microsoft.com/office/drawing/2014/main" id="{9DB1B3C8-E270-C655-438F-1FDDEE2E7788}"/>
              </a:ext>
            </a:extLst>
          </p:cNvPr>
          <p:cNvSpPr/>
          <p:nvPr/>
        </p:nvSpPr>
        <p:spPr>
          <a:xfrm>
            <a:off x="-17385" y="395846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chemeClr val="bg1"/>
                </a:solidFill>
                <a:latin typeface="Quattrocento Sans"/>
                <a:ea typeface="Quattrocento Sans"/>
                <a:cs typeface="Quattrocento Sans"/>
                <a:sym typeface="Quattrocento Sans"/>
              </a:rPr>
              <a:t>Conclusion</a:t>
            </a:r>
            <a:endParaRPr sz="1100" dirty="0">
              <a:solidFill>
                <a:schemeClr val="bg1"/>
              </a:solidFill>
            </a:endParaRPr>
          </a:p>
        </p:txBody>
      </p:sp>
      <p:sp>
        <p:nvSpPr>
          <p:cNvPr id="4" name="Google Shape;189;p41">
            <a:extLst>
              <a:ext uri="{FF2B5EF4-FFF2-40B4-BE49-F238E27FC236}">
                <a16:creationId xmlns:a16="http://schemas.microsoft.com/office/drawing/2014/main" id="{972B9953-7A37-9168-A8ED-9BCA52E9C4C7}"/>
              </a:ext>
            </a:extLst>
          </p:cNvPr>
          <p:cNvSpPr/>
          <p:nvPr/>
        </p:nvSpPr>
        <p:spPr>
          <a:xfrm>
            <a:off x="-17385" y="4349200"/>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rgbClr val="999999"/>
                </a:solidFill>
                <a:latin typeface="Quattrocento Sans"/>
                <a:ea typeface="Quattrocento Sans"/>
                <a:cs typeface="Quattrocento Sans"/>
                <a:sym typeface="Quattrocento Sans"/>
              </a:rPr>
              <a:t>Q&amp;A</a:t>
            </a:r>
            <a:endParaRPr sz="1100">
              <a:solidFill>
                <a:srgbClr val="999999"/>
              </a:solidFill>
            </a:endParaRPr>
          </a:p>
        </p:txBody>
      </p:sp>
      <p:cxnSp>
        <p:nvCxnSpPr>
          <p:cNvPr id="5" name="Google Shape;190;p41">
            <a:extLst>
              <a:ext uri="{FF2B5EF4-FFF2-40B4-BE49-F238E27FC236}">
                <a16:creationId xmlns:a16="http://schemas.microsoft.com/office/drawing/2014/main" id="{59561A65-C0EA-5BB3-4DAC-11ADE6E09CA0}"/>
              </a:ext>
            </a:extLst>
          </p:cNvPr>
          <p:cNvCxnSpPr/>
          <p:nvPr/>
        </p:nvCxnSpPr>
        <p:spPr>
          <a:xfrm>
            <a:off x="141351" y="2164439"/>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6" name="Google Shape;191;p41">
            <a:extLst>
              <a:ext uri="{FF2B5EF4-FFF2-40B4-BE49-F238E27FC236}">
                <a16:creationId xmlns:a16="http://schemas.microsoft.com/office/drawing/2014/main" id="{530C5243-2594-4943-7A8D-3F229628D1F3}"/>
              </a:ext>
            </a:extLst>
          </p:cNvPr>
          <p:cNvCxnSpPr/>
          <p:nvPr/>
        </p:nvCxnSpPr>
        <p:spPr>
          <a:xfrm>
            <a:off x="141351" y="3833186"/>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grpSp>
        <p:nvGrpSpPr>
          <p:cNvPr id="7" name="Google Shape;194;p41">
            <a:extLst>
              <a:ext uri="{FF2B5EF4-FFF2-40B4-BE49-F238E27FC236}">
                <a16:creationId xmlns:a16="http://schemas.microsoft.com/office/drawing/2014/main" id="{CFD67D64-645C-DABC-CBDB-9BC4911476D6}"/>
              </a:ext>
            </a:extLst>
          </p:cNvPr>
          <p:cNvGrpSpPr/>
          <p:nvPr/>
        </p:nvGrpSpPr>
        <p:grpSpPr>
          <a:xfrm>
            <a:off x="223506" y="1439569"/>
            <a:ext cx="177403" cy="162000"/>
            <a:chOff x="3398838" y="5076826"/>
            <a:chExt cx="345950" cy="315913"/>
          </a:xfrm>
        </p:grpSpPr>
        <p:sp>
          <p:nvSpPr>
            <p:cNvPr id="8" name="Google Shape;195;p41">
              <a:extLst>
                <a:ext uri="{FF2B5EF4-FFF2-40B4-BE49-F238E27FC236}">
                  <a16:creationId xmlns:a16="http://schemas.microsoft.com/office/drawing/2014/main" id="{073DC4BD-9E7D-ED22-BF48-77F1BF7A02BC}"/>
                </a:ext>
              </a:extLst>
            </p:cNvPr>
            <p:cNvSpPr/>
            <p:nvPr/>
          </p:nvSpPr>
          <p:spPr>
            <a:xfrm>
              <a:off x="3519488" y="5076826"/>
              <a:ext cx="2253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9" name="Google Shape;196;p41">
              <a:extLst>
                <a:ext uri="{FF2B5EF4-FFF2-40B4-BE49-F238E27FC236}">
                  <a16:creationId xmlns:a16="http://schemas.microsoft.com/office/drawing/2014/main" id="{B48A421E-790A-B172-92D0-977DC72C1FC0}"/>
                </a:ext>
              </a:extLst>
            </p:cNvPr>
            <p:cNvSpPr/>
            <p:nvPr/>
          </p:nvSpPr>
          <p:spPr>
            <a:xfrm>
              <a:off x="3519488" y="5197476"/>
              <a:ext cx="2253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0" name="Google Shape;197;p41">
              <a:extLst>
                <a:ext uri="{FF2B5EF4-FFF2-40B4-BE49-F238E27FC236}">
                  <a16:creationId xmlns:a16="http://schemas.microsoft.com/office/drawing/2014/main" id="{FE6C0D9B-E422-BD00-7D51-000744BE49CB}"/>
                </a:ext>
              </a:extLst>
            </p:cNvPr>
            <p:cNvSpPr/>
            <p:nvPr/>
          </p:nvSpPr>
          <p:spPr>
            <a:xfrm>
              <a:off x="3519488" y="5316539"/>
              <a:ext cx="225300" cy="762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1" name="Google Shape;198;p41">
              <a:extLst>
                <a:ext uri="{FF2B5EF4-FFF2-40B4-BE49-F238E27FC236}">
                  <a16:creationId xmlns:a16="http://schemas.microsoft.com/office/drawing/2014/main" id="{AC0BE526-9ACB-57DD-0C86-ADECE2952C19}"/>
                </a:ext>
              </a:extLst>
            </p:cNvPr>
            <p:cNvSpPr/>
            <p:nvPr/>
          </p:nvSpPr>
          <p:spPr>
            <a:xfrm>
              <a:off x="3398838" y="5076826"/>
              <a:ext cx="747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2" name="Google Shape;199;p41">
              <a:extLst>
                <a:ext uri="{FF2B5EF4-FFF2-40B4-BE49-F238E27FC236}">
                  <a16:creationId xmlns:a16="http://schemas.microsoft.com/office/drawing/2014/main" id="{5431A63C-7C60-23D6-F971-3E5DDA1F539C}"/>
                </a:ext>
              </a:extLst>
            </p:cNvPr>
            <p:cNvSpPr/>
            <p:nvPr/>
          </p:nvSpPr>
          <p:spPr>
            <a:xfrm>
              <a:off x="3398838" y="5197476"/>
              <a:ext cx="747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3" name="Google Shape;200;p41">
              <a:extLst>
                <a:ext uri="{FF2B5EF4-FFF2-40B4-BE49-F238E27FC236}">
                  <a16:creationId xmlns:a16="http://schemas.microsoft.com/office/drawing/2014/main" id="{F2A5E201-61E9-1B5D-0E8A-41D581C761E3}"/>
                </a:ext>
              </a:extLst>
            </p:cNvPr>
            <p:cNvSpPr/>
            <p:nvPr/>
          </p:nvSpPr>
          <p:spPr>
            <a:xfrm>
              <a:off x="3398838" y="5316539"/>
              <a:ext cx="74700" cy="762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14" name="Google Shape;201;p41">
            <a:extLst>
              <a:ext uri="{FF2B5EF4-FFF2-40B4-BE49-F238E27FC236}">
                <a16:creationId xmlns:a16="http://schemas.microsoft.com/office/drawing/2014/main" id="{8A3892C3-48DE-C12B-3EC3-CDF2266B826B}"/>
              </a:ext>
            </a:extLst>
          </p:cNvPr>
          <p:cNvGrpSpPr/>
          <p:nvPr/>
        </p:nvGrpSpPr>
        <p:grpSpPr>
          <a:xfrm>
            <a:off x="227121" y="1830237"/>
            <a:ext cx="170172" cy="162057"/>
            <a:chOff x="5483226" y="731713"/>
            <a:chExt cx="363538" cy="346201"/>
          </a:xfrm>
        </p:grpSpPr>
        <p:sp>
          <p:nvSpPr>
            <p:cNvPr id="15" name="Google Shape;202;p41">
              <a:extLst>
                <a:ext uri="{FF2B5EF4-FFF2-40B4-BE49-F238E27FC236}">
                  <a16:creationId xmlns:a16="http://schemas.microsoft.com/office/drawing/2014/main" id="{6CA81096-5011-A5B2-827A-3B9E4BA1E877}"/>
                </a:ext>
              </a:extLst>
            </p:cNvPr>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6" name="Google Shape;203;p41">
              <a:extLst>
                <a:ext uri="{FF2B5EF4-FFF2-40B4-BE49-F238E27FC236}">
                  <a16:creationId xmlns:a16="http://schemas.microsoft.com/office/drawing/2014/main" id="{9E7BDF91-50FC-DA01-BFF0-025FC423E666}"/>
                </a:ext>
              </a:extLst>
            </p:cNvPr>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17" name="Google Shape;204;p41">
              <a:extLst>
                <a:ext uri="{FF2B5EF4-FFF2-40B4-BE49-F238E27FC236}">
                  <a16:creationId xmlns:a16="http://schemas.microsoft.com/office/drawing/2014/main" id="{26997311-4737-5E1C-5B3E-E9A15ED1F2FD}"/>
                </a:ext>
              </a:extLst>
            </p:cNvPr>
            <p:cNvCxnSpPr/>
            <p:nvPr/>
          </p:nvCxnSpPr>
          <p:spPr>
            <a:xfrm rot="10800000">
              <a:off x="5753101" y="731713"/>
              <a:ext cx="0" cy="270000"/>
            </a:xfrm>
            <a:prstGeom prst="straightConnector1">
              <a:avLst/>
            </a:prstGeom>
            <a:noFill/>
            <a:ln w="14275" cap="rnd" cmpd="sng">
              <a:solidFill>
                <a:srgbClr val="999999"/>
              </a:solidFill>
              <a:prstDash val="solid"/>
              <a:round/>
              <a:headEnd type="none" w="med" len="med"/>
              <a:tailEnd type="none" w="med" len="med"/>
            </a:ln>
          </p:spPr>
        </p:cxnSp>
        <p:cxnSp>
          <p:nvCxnSpPr>
            <p:cNvPr id="18" name="Google Shape;205;p41">
              <a:extLst>
                <a:ext uri="{FF2B5EF4-FFF2-40B4-BE49-F238E27FC236}">
                  <a16:creationId xmlns:a16="http://schemas.microsoft.com/office/drawing/2014/main" id="{77DED25C-607E-2446-5121-772168467A83}"/>
                </a:ext>
              </a:extLst>
            </p:cNvPr>
            <p:cNvCxnSpPr/>
            <p:nvPr/>
          </p:nvCxnSpPr>
          <p:spPr>
            <a:xfrm>
              <a:off x="5483226" y="77787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19" name="Google Shape;206;p41">
              <a:extLst>
                <a:ext uri="{FF2B5EF4-FFF2-40B4-BE49-F238E27FC236}">
                  <a16:creationId xmlns:a16="http://schemas.microsoft.com/office/drawing/2014/main" id="{3E170B22-0AC9-FBAC-8F53-644A7ED40CFC}"/>
                </a:ext>
              </a:extLst>
            </p:cNvPr>
            <p:cNvCxnSpPr/>
            <p:nvPr/>
          </p:nvCxnSpPr>
          <p:spPr>
            <a:xfrm>
              <a:off x="5483226" y="82232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0" name="Google Shape;207;p41">
              <a:extLst>
                <a:ext uri="{FF2B5EF4-FFF2-40B4-BE49-F238E27FC236}">
                  <a16:creationId xmlns:a16="http://schemas.microsoft.com/office/drawing/2014/main" id="{9F91B92D-A5D8-A49A-8A8A-14382F452152}"/>
                </a:ext>
              </a:extLst>
            </p:cNvPr>
            <p:cNvCxnSpPr/>
            <p:nvPr/>
          </p:nvCxnSpPr>
          <p:spPr>
            <a:xfrm>
              <a:off x="5483226" y="86677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1" name="Google Shape;208;p41">
              <a:extLst>
                <a:ext uri="{FF2B5EF4-FFF2-40B4-BE49-F238E27FC236}">
                  <a16:creationId xmlns:a16="http://schemas.microsoft.com/office/drawing/2014/main" id="{338E9872-919C-8EE1-CA2C-67C9F8F2D2EE}"/>
                </a:ext>
              </a:extLst>
            </p:cNvPr>
            <p:cNvCxnSpPr/>
            <p:nvPr/>
          </p:nvCxnSpPr>
          <p:spPr>
            <a:xfrm>
              <a:off x="5483226" y="912813"/>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2" name="Google Shape;209;p41">
              <a:extLst>
                <a:ext uri="{FF2B5EF4-FFF2-40B4-BE49-F238E27FC236}">
                  <a16:creationId xmlns:a16="http://schemas.microsoft.com/office/drawing/2014/main" id="{85278905-ECF6-DB47-C5BD-0CD00CADC42C}"/>
                </a:ext>
              </a:extLst>
            </p:cNvPr>
            <p:cNvCxnSpPr/>
            <p:nvPr/>
          </p:nvCxnSpPr>
          <p:spPr>
            <a:xfrm>
              <a:off x="5483226" y="957263"/>
              <a:ext cx="149100" cy="0"/>
            </a:xfrm>
            <a:prstGeom prst="straightConnector1">
              <a:avLst/>
            </a:prstGeom>
            <a:noFill/>
            <a:ln w="14275" cap="rnd" cmpd="sng">
              <a:solidFill>
                <a:srgbClr val="999999"/>
              </a:solidFill>
              <a:prstDash val="solid"/>
              <a:round/>
              <a:headEnd type="none" w="med" len="med"/>
              <a:tailEnd type="none" w="med" len="med"/>
            </a:ln>
          </p:spPr>
        </p:cxnSp>
        <p:cxnSp>
          <p:nvCxnSpPr>
            <p:cNvPr id="23" name="Google Shape;210;p41">
              <a:extLst>
                <a:ext uri="{FF2B5EF4-FFF2-40B4-BE49-F238E27FC236}">
                  <a16:creationId xmlns:a16="http://schemas.microsoft.com/office/drawing/2014/main" id="{1800E78D-EB48-36EA-CD9D-355F3ABC84D3}"/>
                </a:ext>
              </a:extLst>
            </p:cNvPr>
            <p:cNvCxnSpPr/>
            <p:nvPr/>
          </p:nvCxnSpPr>
          <p:spPr>
            <a:xfrm>
              <a:off x="5483226" y="1001713"/>
              <a:ext cx="104700" cy="0"/>
            </a:xfrm>
            <a:prstGeom prst="straightConnector1">
              <a:avLst/>
            </a:prstGeom>
            <a:noFill/>
            <a:ln w="14275" cap="rnd" cmpd="sng">
              <a:solidFill>
                <a:srgbClr val="999999"/>
              </a:solidFill>
              <a:prstDash val="solid"/>
              <a:round/>
              <a:headEnd type="none" w="med" len="med"/>
              <a:tailEnd type="none" w="med" len="med"/>
            </a:ln>
          </p:spPr>
        </p:cxnSp>
      </p:grpSp>
      <p:sp>
        <p:nvSpPr>
          <p:cNvPr id="24" name="Google Shape;211;p41">
            <a:extLst>
              <a:ext uri="{FF2B5EF4-FFF2-40B4-BE49-F238E27FC236}">
                <a16:creationId xmlns:a16="http://schemas.microsoft.com/office/drawing/2014/main" id="{6261FD1E-B54A-1483-CB35-798A66938648}"/>
              </a:ext>
            </a:extLst>
          </p:cNvPr>
          <p:cNvSpPr/>
          <p:nvPr/>
        </p:nvSpPr>
        <p:spPr>
          <a:xfrm>
            <a:off x="-17385" y="227998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Data Preparation</a:t>
            </a:r>
            <a:endParaRPr sz="1100" dirty="0">
              <a:solidFill>
                <a:srgbClr val="999999"/>
              </a:solidFill>
            </a:endParaRPr>
          </a:p>
        </p:txBody>
      </p:sp>
      <p:sp>
        <p:nvSpPr>
          <p:cNvPr id="25" name="Google Shape;212;p41">
            <a:extLst>
              <a:ext uri="{FF2B5EF4-FFF2-40B4-BE49-F238E27FC236}">
                <a16:creationId xmlns:a16="http://schemas.microsoft.com/office/drawing/2014/main" id="{CCD697E9-4ADF-1FB6-4447-AFA5480DDA32}"/>
              </a:ext>
            </a:extLst>
          </p:cNvPr>
          <p:cNvSpPr/>
          <p:nvPr/>
        </p:nvSpPr>
        <p:spPr>
          <a:xfrm>
            <a:off x="-17385" y="2670719"/>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Data Visualization</a:t>
            </a:r>
            <a:endParaRPr sz="1100" dirty="0">
              <a:solidFill>
                <a:srgbClr val="999999"/>
              </a:solidFill>
            </a:endParaRPr>
          </a:p>
        </p:txBody>
      </p:sp>
      <p:grpSp>
        <p:nvGrpSpPr>
          <p:cNvPr id="26" name="Google Shape;213;p41">
            <a:extLst>
              <a:ext uri="{FF2B5EF4-FFF2-40B4-BE49-F238E27FC236}">
                <a16:creationId xmlns:a16="http://schemas.microsoft.com/office/drawing/2014/main" id="{D2EAFB7D-C194-36DA-8FD6-1E27B79D08F5}"/>
              </a:ext>
            </a:extLst>
          </p:cNvPr>
          <p:cNvGrpSpPr/>
          <p:nvPr/>
        </p:nvGrpSpPr>
        <p:grpSpPr>
          <a:xfrm>
            <a:off x="238693" y="2704660"/>
            <a:ext cx="143660" cy="207373"/>
            <a:chOff x="3379789" y="1452563"/>
            <a:chExt cx="239713" cy="346025"/>
          </a:xfrm>
        </p:grpSpPr>
        <p:sp>
          <p:nvSpPr>
            <p:cNvPr id="27" name="Google Shape;214;p41">
              <a:extLst>
                <a:ext uri="{FF2B5EF4-FFF2-40B4-BE49-F238E27FC236}">
                  <a16:creationId xmlns:a16="http://schemas.microsoft.com/office/drawing/2014/main" id="{971D8879-D90B-B821-739E-769D4D01584C}"/>
                </a:ext>
              </a:extLst>
            </p:cNvPr>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8" name="Google Shape;215;p41">
              <a:extLst>
                <a:ext uri="{FF2B5EF4-FFF2-40B4-BE49-F238E27FC236}">
                  <a16:creationId xmlns:a16="http://schemas.microsoft.com/office/drawing/2014/main" id="{53E98A4F-58BB-7485-E299-C41003970624}"/>
                </a:ext>
              </a:extLst>
            </p:cNvPr>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29" name="Google Shape;216;p41">
              <a:extLst>
                <a:ext uri="{FF2B5EF4-FFF2-40B4-BE49-F238E27FC236}">
                  <a16:creationId xmlns:a16="http://schemas.microsoft.com/office/drawing/2014/main" id="{2AB8220A-D051-17A3-5D6F-C475968F0AF8}"/>
                </a:ext>
              </a:extLst>
            </p:cNvPr>
            <p:cNvCxnSpPr/>
            <p:nvPr/>
          </p:nvCxnSpPr>
          <p:spPr>
            <a:xfrm>
              <a:off x="3498851" y="1754188"/>
              <a:ext cx="0" cy="44400"/>
            </a:xfrm>
            <a:prstGeom prst="straightConnector1">
              <a:avLst/>
            </a:prstGeom>
            <a:noFill/>
            <a:ln w="9525" cap="rnd" cmpd="sng">
              <a:solidFill>
                <a:srgbClr val="999999"/>
              </a:solidFill>
              <a:prstDash val="solid"/>
              <a:round/>
              <a:headEnd type="none" w="med" len="med"/>
              <a:tailEnd type="none" w="med" len="med"/>
            </a:ln>
          </p:spPr>
        </p:cxnSp>
        <p:cxnSp>
          <p:nvCxnSpPr>
            <p:cNvPr id="30" name="Google Shape;217;p41">
              <a:extLst>
                <a:ext uri="{FF2B5EF4-FFF2-40B4-BE49-F238E27FC236}">
                  <a16:creationId xmlns:a16="http://schemas.microsoft.com/office/drawing/2014/main" id="{7EEFB845-378B-71A9-3C44-90742855F98B}"/>
                </a:ext>
              </a:extLst>
            </p:cNvPr>
            <p:cNvCxnSpPr/>
            <p:nvPr/>
          </p:nvCxnSpPr>
          <p:spPr>
            <a:xfrm>
              <a:off x="3498851" y="1452563"/>
              <a:ext cx="0" cy="45900"/>
            </a:xfrm>
            <a:prstGeom prst="straightConnector1">
              <a:avLst/>
            </a:prstGeom>
            <a:noFill/>
            <a:ln w="9525" cap="rnd" cmpd="sng">
              <a:solidFill>
                <a:srgbClr val="999999"/>
              </a:solidFill>
              <a:prstDash val="solid"/>
              <a:round/>
              <a:headEnd type="none" w="med" len="med"/>
              <a:tailEnd type="none" w="med" len="med"/>
            </a:ln>
          </p:spPr>
        </p:cxnSp>
        <p:cxnSp>
          <p:nvCxnSpPr>
            <p:cNvPr id="31" name="Google Shape;218;p41">
              <a:extLst>
                <a:ext uri="{FF2B5EF4-FFF2-40B4-BE49-F238E27FC236}">
                  <a16:creationId xmlns:a16="http://schemas.microsoft.com/office/drawing/2014/main" id="{ECFF31EA-720F-7284-1B09-92219447D796}"/>
                </a:ext>
              </a:extLst>
            </p:cNvPr>
            <p:cNvCxnSpPr/>
            <p:nvPr/>
          </p:nvCxnSpPr>
          <p:spPr>
            <a:xfrm>
              <a:off x="3529014" y="1457326"/>
              <a:ext cx="0" cy="41400"/>
            </a:xfrm>
            <a:prstGeom prst="straightConnector1">
              <a:avLst/>
            </a:prstGeom>
            <a:noFill/>
            <a:ln w="9525" cap="rnd" cmpd="sng">
              <a:solidFill>
                <a:srgbClr val="999999"/>
              </a:solidFill>
              <a:prstDash val="solid"/>
              <a:round/>
              <a:headEnd type="none" w="med" len="med"/>
              <a:tailEnd type="none" w="med" len="med"/>
            </a:ln>
          </p:spPr>
        </p:cxnSp>
        <p:cxnSp>
          <p:nvCxnSpPr>
            <p:cNvPr id="32" name="Google Shape;219;p41">
              <a:extLst>
                <a:ext uri="{FF2B5EF4-FFF2-40B4-BE49-F238E27FC236}">
                  <a16:creationId xmlns:a16="http://schemas.microsoft.com/office/drawing/2014/main" id="{7D9B4F3A-3705-F89E-E020-DE3046EC3125}"/>
                </a:ext>
              </a:extLst>
            </p:cNvPr>
            <p:cNvCxnSpPr/>
            <p:nvPr/>
          </p:nvCxnSpPr>
          <p:spPr>
            <a:xfrm>
              <a:off x="3468689" y="1457326"/>
              <a:ext cx="0" cy="41400"/>
            </a:xfrm>
            <a:prstGeom prst="straightConnector1">
              <a:avLst/>
            </a:prstGeom>
            <a:noFill/>
            <a:ln w="9525" cap="rnd" cmpd="sng">
              <a:solidFill>
                <a:srgbClr val="999999"/>
              </a:solidFill>
              <a:prstDash val="solid"/>
              <a:round/>
              <a:headEnd type="none" w="med" len="med"/>
              <a:tailEnd type="none" w="med" len="med"/>
            </a:ln>
          </p:spPr>
        </p:cxnSp>
        <p:cxnSp>
          <p:nvCxnSpPr>
            <p:cNvPr id="33" name="Google Shape;220;p41">
              <a:extLst>
                <a:ext uri="{FF2B5EF4-FFF2-40B4-BE49-F238E27FC236}">
                  <a16:creationId xmlns:a16="http://schemas.microsoft.com/office/drawing/2014/main" id="{CBBDE3CF-B403-559F-7A30-184FF1A2CE7C}"/>
                </a:ext>
              </a:extLst>
            </p:cNvPr>
            <p:cNvCxnSpPr/>
            <p:nvPr/>
          </p:nvCxnSpPr>
          <p:spPr>
            <a:xfrm>
              <a:off x="3379789" y="1633538"/>
              <a:ext cx="239700" cy="0"/>
            </a:xfrm>
            <a:prstGeom prst="straightConnector1">
              <a:avLst/>
            </a:prstGeom>
            <a:noFill/>
            <a:ln w="9525" cap="flat" cmpd="sng">
              <a:solidFill>
                <a:srgbClr val="999999"/>
              </a:solidFill>
              <a:prstDash val="solid"/>
              <a:round/>
              <a:headEnd type="none" w="med" len="med"/>
              <a:tailEnd type="none" w="med" len="med"/>
            </a:ln>
          </p:spPr>
        </p:cxnSp>
        <p:cxnSp>
          <p:nvCxnSpPr>
            <p:cNvPr id="34" name="Google Shape;221;p41">
              <a:extLst>
                <a:ext uri="{FF2B5EF4-FFF2-40B4-BE49-F238E27FC236}">
                  <a16:creationId xmlns:a16="http://schemas.microsoft.com/office/drawing/2014/main" id="{9CABC7A0-CCA2-FAD7-C96D-E5CD583CB883}"/>
                </a:ext>
              </a:extLst>
            </p:cNvPr>
            <p:cNvCxnSpPr/>
            <p:nvPr/>
          </p:nvCxnSpPr>
          <p:spPr>
            <a:xfrm>
              <a:off x="3409951" y="1543051"/>
              <a:ext cx="58800" cy="0"/>
            </a:xfrm>
            <a:prstGeom prst="straightConnector1">
              <a:avLst/>
            </a:prstGeom>
            <a:noFill/>
            <a:ln w="9525" cap="rnd" cmpd="sng">
              <a:solidFill>
                <a:srgbClr val="999999"/>
              </a:solidFill>
              <a:prstDash val="solid"/>
              <a:round/>
              <a:headEnd type="none" w="med" len="med"/>
              <a:tailEnd type="none" w="med" len="med"/>
            </a:ln>
          </p:spPr>
        </p:cxnSp>
        <p:cxnSp>
          <p:nvCxnSpPr>
            <p:cNvPr id="35" name="Google Shape;222;p41">
              <a:extLst>
                <a:ext uri="{FF2B5EF4-FFF2-40B4-BE49-F238E27FC236}">
                  <a16:creationId xmlns:a16="http://schemas.microsoft.com/office/drawing/2014/main" id="{B2416045-EC8A-F632-D771-C18FFA01B98B}"/>
                </a:ext>
              </a:extLst>
            </p:cNvPr>
            <p:cNvCxnSpPr/>
            <p:nvPr/>
          </p:nvCxnSpPr>
          <p:spPr>
            <a:xfrm>
              <a:off x="3409951" y="1573213"/>
              <a:ext cx="58800" cy="0"/>
            </a:xfrm>
            <a:prstGeom prst="straightConnector1">
              <a:avLst/>
            </a:prstGeom>
            <a:noFill/>
            <a:ln w="9525" cap="rnd" cmpd="sng">
              <a:solidFill>
                <a:srgbClr val="999999"/>
              </a:solidFill>
              <a:prstDash val="solid"/>
              <a:round/>
              <a:headEnd type="none" w="med" len="med"/>
              <a:tailEnd type="none" w="med" len="med"/>
            </a:ln>
          </p:spPr>
        </p:cxnSp>
        <p:cxnSp>
          <p:nvCxnSpPr>
            <p:cNvPr id="36" name="Google Shape;223;p41">
              <a:extLst>
                <a:ext uri="{FF2B5EF4-FFF2-40B4-BE49-F238E27FC236}">
                  <a16:creationId xmlns:a16="http://schemas.microsoft.com/office/drawing/2014/main" id="{43015B03-BCEE-3B0D-1E29-F7E59C9A0140}"/>
                </a:ext>
              </a:extLst>
            </p:cNvPr>
            <p:cNvCxnSpPr/>
            <p:nvPr/>
          </p:nvCxnSpPr>
          <p:spPr>
            <a:xfrm rot="10800000">
              <a:off x="3529039" y="1543051"/>
              <a:ext cx="60300" cy="0"/>
            </a:xfrm>
            <a:prstGeom prst="straightConnector1">
              <a:avLst/>
            </a:prstGeom>
            <a:noFill/>
            <a:ln w="9525" cap="rnd" cmpd="sng">
              <a:solidFill>
                <a:srgbClr val="999999"/>
              </a:solidFill>
              <a:prstDash val="solid"/>
              <a:round/>
              <a:headEnd type="none" w="med" len="med"/>
              <a:tailEnd type="none" w="med" len="med"/>
            </a:ln>
          </p:spPr>
        </p:cxnSp>
        <p:cxnSp>
          <p:nvCxnSpPr>
            <p:cNvPr id="37" name="Google Shape;224;p41">
              <a:extLst>
                <a:ext uri="{FF2B5EF4-FFF2-40B4-BE49-F238E27FC236}">
                  <a16:creationId xmlns:a16="http://schemas.microsoft.com/office/drawing/2014/main" id="{56B0849E-8A5F-3E0F-9F3C-FDC2DF8433EF}"/>
                </a:ext>
              </a:extLst>
            </p:cNvPr>
            <p:cNvCxnSpPr/>
            <p:nvPr/>
          </p:nvCxnSpPr>
          <p:spPr>
            <a:xfrm rot="10800000">
              <a:off x="3529039" y="1573213"/>
              <a:ext cx="60300" cy="0"/>
            </a:xfrm>
            <a:prstGeom prst="straightConnector1">
              <a:avLst/>
            </a:prstGeom>
            <a:noFill/>
            <a:ln w="9525" cap="rnd" cmpd="sng">
              <a:solidFill>
                <a:srgbClr val="999999"/>
              </a:solidFill>
              <a:prstDash val="solid"/>
              <a:round/>
              <a:headEnd type="none" w="med" len="med"/>
              <a:tailEnd type="none" w="med" len="med"/>
            </a:ln>
          </p:spPr>
        </p:cxnSp>
        <p:cxnSp>
          <p:nvCxnSpPr>
            <p:cNvPr id="38" name="Google Shape;225;p41">
              <a:extLst>
                <a:ext uri="{FF2B5EF4-FFF2-40B4-BE49-F238E27FC236}">
                  <a16:creationId xmlns:a16="http://schemas.microsoft.com/office/drawing/2014/main" id="{4AB689B0-CDB7-F976-5600-2A31709A6A56}"/>
                </a:ext>
              </a:extLst>
            </p:cNvPr>
            <p:cNvCxnSpPr/>
            <p:nvPr/>
          </p:nvCxnSpPr>
          <p:spPr>
            <a:xfrm>
              <a:off x="3409951" y="1603376"/>
              <a:ext cx="58800" cy="0"/>
            </a:xfrm>
            <a:prstGeom prst="straightConnector1">
              <a:avLst/>
            </a:prstGeom>
            <a:noFill/>
            <a:ln w="9525" cap="rnd" cmpd="sng">
              <a:solidFill>
                <a:srgbClr val="999999"/>
              </a:solidFill>
              <a:prstDash val="solid"/>
              <a:round/>
              <a:headEnd type="none" w="med" len="med"/>
              <a:tailEnd type="none" w="med" len="med"/>
            </a:ln>
          </p:spPr>
        </p:cxnSp>
        <p:cxnSp>
          <p:nvCxnSpPr>
            <p:cNvPr id="39" name="Google Shape;226;p41">
              <a:extLst>
                <a:ext uri="{FF2B5EF4-FFF2-40B4-BE49-F238E27FC236}">
                  <a16:creationId xmlns:a16="http://schemas.microsoft.com/office/drawing/2014/main" id="{CC62D75A-C90A-77F7-E891-806B94CBAB10}"/>
                </a:ext>
              </a:extLst>
            </p:cNvPr>
            <p:cNvCxnSpPr/>
            <p:nvPr/>
          </p:nvCxnSpPr>
          <p:spPr>
            <a:xfrm rot="10800000">
              <a:off x="3529039" y="1603376"/>
              <a:ext cx="60300" cy="0"/>
            </a:xfrm>
            <a:prstGeom prst="straightConnector1">
              <a:avLst/>
            </a:prstGeom>
            <a:noFill/>
            <a:ln w="9525" cap="rnd" cmpd="sng">
              <a:solidFill>
                <a:srgbClr val="999999"/>
              </a:solidFill>
              <a:prstDash val="solid"/>
              <a:round/>
              <a:headEnd type="none" w="med" len="med"/>
              <a:tailEnd type="none" w="med" len="med"/>
            </a:ln>
          </p:spPr>
        </p:cxnSp>
      </p:grpSp>
      <p:sp>
        <p:nvSpPr>
          <p:cNvPr id="40" name="Google Shape;227;p41">
            <a:extLst>
              <a:ext uri="{FF2B5EF4-FFF2-40B4-BE49-F238E27FC236}">
                <a16:creationId xmlns:a16="http://schemas.microsoft.com/office/drawing/2014/main" id="{CF0AC123-774D-8D1D-EE05-1AB476A5E2B7}"/>
              </a:ext>
            </a:extLst>
          </p:cNvPr>
          <p:cNvSpPr/>
          <p:nvPr/>
        </p:nvSpPr>
        <p:spPr>
          <a:xfrm>
            <a:off x="-17374" y="3061450"/>
            <a:ext cx="18333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Model Explanation </a:t>
            </a:r>
            <a:endParaRPr sz="1100" dirty="0">
              <a:solidFill>
                <a:srgbClr val="999999"/>
              </a:solidFill>
            </a:endParaRPr>
          </a:p>
        </p:txBody>
      </p:sp>
      <p:sp>
        <p:nvSpPr>
          <p:cNvPr id="41" name="Google Shape;228;p41">
            <a:extLst>
              <a:ext uri="{FF2B5EF4-FFF2-40B4-BE49-F238E27FC236}">
                <a16:creationId xmlns:a16="http://schemas.microsoft.com/office/drawing/2014/main" id="{E0D3F13B-483D-9C3D-0D4C-59D3B55BF6CD}"/>
              </a:ext>
            </a:extLst>
          </p:cNvPr>
          <p:cNvSpPr/>
          <p:nvPr/>
        </p:nvSpPr>
        <p:spPr>
          <a:xfrm>
            <a:off x="-17374" y="3491525"/>
            <a:ext cx="19272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Model Interpretation</a:t>
            </a:r>
            <a:endParaRPr sz="1100" dirty="0">
              <a:solidFill>
                <a:srgbClr val="999999"/>
              </a:solidFill>
            </a:endParaRPr>
          </a:p>
        </p:txBody>
      </p:sp>
      <p:grpSp>
        <p:nvGrpSpPr>
          <p:cNvPr id="42" name="Google Shape;229;p41">
            <a:extLst>
              <a:ext uri="{FF2B5EF4-FFF2-40B4-BE49-F238E27FC236}">
                <a16:creationId xmlns:a16="http://schemas.microsoft.com/office/drawing/2014/main" id="{1698A77B-26FD-8AEE-3F5F-8F49F5767D4A}"/>
              </a:ext>
            </a:extLst>
          </p:cNvPr>
          <p:cNvGrpSpPr/>
          <p:nvPr/>
        </p:nvGrpSpPr>
        <p:grpSpPr>
          <a:xfrm>
            <a:off x="224990" y="3111798"/>
            <a:ext cx="174491" cy="174491"/>
            <a:chOff x="6203951" y="2895601"/>
            <a:chExt cx="346075" cy="346075"/>
          </a:xfrm>
        </p:grpSpPr>
        <p:sp>
          <p:nvSpPr>
            <p:cNvPr id="43" name="Google Shape;230;p41">
              <a:extLst>
                <a:ext uri="{FF2B5EF4-FFF2-40B4-BE49-F238E27FC236}">
                  <a16:creationId xmlns:a16="http://schemas.microsoft.com/office/drawing/2014/main" id="{22E72F27-F178-8D7C-B293-DDE81F359CC2}"/>
                </a:ext>
              </a:extLst>
            </p:cNvPr>
            <p:cNvSpPr/>
            <p:nvPr/>
          </p:nvSpPr>
          <p:spPr>
            <a:xfrm>
              <a:off x="6264276" y="3076576"/>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4" name="Google Shape;231;p41">
              <a:extLst>
                <a:ext uri="{FF2B5EF4-FFF2-40B4-BE49-F238E27FC236}">
                  <a16:creationId xmlns:a16="http://schemas.microsoft.com/office/drawing/2014/main" id="{87366122-9EE4-2CA7-ADE4-5929DD9EC052}"/>
                </a:ext>
              </a:extLst>
            </p:cNvPr>
            <p:cNvSpPr/>
            <p:nvPr/>
          </p:nvSpPr>
          <p:spPr>
            <a:xfrm>
              <a:off x="6324601" y="2940051"/>
              <a:ext cx="90488" cy="150813"/>
            </a:xfrm>
            <a:custGeom>
              <a:avLst/>
              <a:gdLst/>
              <a:ahLst/>
              <a:cxnLst/>
              <a:rect l="l" t="t" r="r" b="b"/>
              <a:pathLst>
                <a:path w="57" h="95" extrusionOk="0">
                  <a:moveTo>
                    <a:pt x="0" y="95"/>
                  </a:moveTo>
                  <a:lnTo>
                    <a:pt x="0" y="38"/>
                  </a:lnTo>
                  <a:lnTo>
                    <a:pt x="57" y="0"/>
                  </a:lnTo>
                  <a:lnTo>
                    <a:pt x="57" y="71"/>
                  </a:lnTo>
                </a:path>
              </a:pathLst>
            </a:custGeom>
            <a:noFill/>
            <a:ln w="14275" cap="rnd" cmpd="sng">
              <a:solidFill>
                <a:srgbClr val="999999"/>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5" name="Google Shape;232;p41">
              <a:extLst>
                <a:ext uri="{FF2B5EF4-FFF2-40B4-BE49-F238E27FC236}">
                  <a16:creationId xmlns:a16="http://schemas.microsoft.com/office/drawing/2014/main" id="{DC845C35-4EBE-1884-3E71-953DBC1AC78B}"/>
                </a:ext>
              </a:extLst>
            </p:cNvPr>
            <p:cNvSpPr/>
            <p:nvPr/>
          </p:nvSpPr>
          <p:spPr>
            <a:xfrm>
              <a:off x="6203951" y="2895601"/>
              <a:ext cx="300000" cy="300000"/>
            </a:xfrm>
            <a:prstGeom prst="rect">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6" name="Google Shape;233;p41">
              <a:extLst>
                <a:ext uri="{FF2B5EF4-FFF2-40B4-BE49-F238E27FC236}">
                  <a16:creationId xmlns:a16="http://schemas.microsoft.com/office/drawing/2014/main" id="{489A4FDA-EA5E-6952-249E-27BD3E00C722}"/>
                </a:ext>
              </a:extLst>
            </p:cNvPr>
            <p:cNvSpPr/>
            <p:nvPr/>
          </p:nvSpPr>
          <p:spPr>
            <a:xfrm>
              <a:off x="6248401" y="2940051"/>
              <a:ext cx="301625" cy="301625"/>
            </a:xfrm>
            <a:custGeom>
              <a:avLst/>
              <a:gdLst/>
              <a:ahLst/>
              <a:cxnLst/>
              <a:rect l="l" t="t" r="r" b="b"/>
              <a:pathLst>
                <a:path w="190" h="190" extrusionOk="0">
                  <a:moveTo>
                    <a:pt x="180" y="0"/>
                  </a:moveTo>
                  <a:lnTo>
                    <a:pt x="190" y="0"/>
                  </a:lnTo>
                  <a:lnTo>
                    <a:pt x="190" y="190"/>
                  </a:lnTo>
                  <a:lnTo>
                    <a:pt x="0" y="190"/>
                  </a:lnTo>
                  <a:lnTo>
                    <a:pt x="0" y="180"/>
                  </a:lnTo>
                </a:path>
              </a:pathLst>
            </a:custGeom>
            <a:noFill/>
            <a:ln w="14275" cap="rnd" cmpd="sng">
              <a:solidFill>
                <a:srgbClr val="999999"/>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7" name="Google Shape;234;p41">
              <a:extLst>
                <a:ext uri="{FF2B5EF4-FFF2-40B4-BE49-F238E27FC236}">
                  <a16:creationId xmlns:a16="http://schemas.microsoft.com/office/drawing/2014/main" id="{2CD6A32E-4467-6BC2-0225-6D0B6B389705}"/>
                </a:ext>
              </a:extLst>
            </p:cNvPr>
            <p:cNvSpPr/>
            <p:nvPr/>
          </p:nvSpPr>
          <p:spPr>
            <a:xfrm>
              <a:off x="6354764" y="3046413"/>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48" name="Google Shape;235;p41">
            <a:extLst>
              <a:ext uri="{FF2B5EF4-FFF2-40B4-BE49-F238E27FC236}">
                <a16:creationId xmlns:a16="http://schemas.microsoft.com/office/drawing/2014/main" id="{7A287D25-1094-DC03-CEF8-E061B80476BC}"/>
              </a:ext>
            </a:extLst>
          </p:cNvPr>
          <p:cNvGrpSpPr/>
          <p:nvPr/>
        </p:nvGrpSpPr>
        <p:grpSpPr>
          <a:xfrm>
            <a:off x="225311" y="3512616"/>
            <a:ext cx="169071" cy="195063"/>
            <a:chOff x="5581651" y="2895601"/>
            <a:chExt cx="300038" cy="346163"/>
          </a:xfrm>
        </p:grpSpPr>
        <p:sp>
          <p:nvSpPr>
            <p:cNvPr id="49" name="Google Shape;236;p41">
              <a:extLst>
                <a:ext uri="{FF2B5EF4-FFF2-40B4-BE49-F238E27FC236}">
                  <a16:creationId xmlns:a16="http://schemas.microsoft.com/office/drawing/2014/main" id="{CD89D225-2ABE-6350-F1F7-9C0FBFB7AF62}"/>
                </a:ext>
              </a:extLst>
            </p:cNvPr>
            <p:cNvSpPr/>
            <p:nvPr/>
          </p:nvSpPr>
          <p:spPr>
            <a:xfrm>
              <a:off x="5619751" y="3014664"/>
              <a:ext cx="225300" cy="227100"/>
            </a:xfrm>
            <a:prstGeom prst="ellipse">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0" name="Google Shape;237;p41">
              <a:extLst>
                <a:ext uri="{FF2B5EF4-FFF2-40B4-BE49-F238E27FC236}">
                  <a16:creationId xmlns:a16="http://schemas.microsoft.com/office/drawing/2014/main" id="{FE56B9C3-B65A-9EEC-ECD7-134A1470790B}"/>
                </a:ext>
              </a:extLst>
            </p:cNvPr>
            <p:cNvSpPr/>
            <p:nvPr/>
          </p:nvSpPr>
          <p:spPr>
            <a:xfrm>
              <a:off x="5702301" y="3098801"/>
              <a:ext cx="58800" cy="58800"/>
            </a:xfrm>
            <a:prstGeom prst="ellipse">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1" name="Google Shape;238;p41">
              <a:extLst>
                <a:ext uri="{FF2B5EF4-FFF2-40B4-BE49-F238E27FC236}">
                  <a16:creationId xmlns:a16="http://schemas.microsoft.com/office/drawing/2014/main" id="{904C2118-5140-6722-380E-710A977B4814}"/>
                </a:ext>
              </a:extLst>
            </p:cNvPr>
            <p:cNvSpPr/>
            <p:nvPr/>
          </p:nvSpPr>
          <p:spPr>
            <a:xfrm>
              <a:off x="5724526" y="3121026"/>
              <a:ext cx="14400" cy="14400"/>
            </a:xfrm>
            <a:prstGeom prst="ellipse">
              <a:avLst/>
            </a:prstGeom>
            <a:noFill/>
            <a:ln w="1427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2" name="Google Shape;239;p41">
              <a:extLst>
                <a:ext uri="{FF2B5EF4-FFF2-40B4-BE49-F238E27FC236}">
                  <a16:creationId xmlns:a16="http://schemas.microsoft.com/office/drawing/2014/main" id="{B3B81513-09B3-29E8-D72A-5BE1214C939D}"/>
                </a:ext>
              </a:extLst>
            </p:cNvPr>
            <p:cNvSpPr/>
            <p:nvPr/>
          </p:nvSpPr>
          <p:spPr>
            <a:xfrm>
              <a:off x="5732463" y="3063876"/>
              <a:ext cx="63500" cy="65088"/>
            </a:xfrm>
            <a:custGeom>
              <a:avLst/>
              <a:gdLst/>
              <a:ahLst/>
              <a:cxnLst/>
              <a:rect l="l" t="t" r="r" b="b"/>
              <a:pathLst>
                <a:path w="17" h="17" extrusionOk="0">
                  <a:moveTo>
                    <a:pt x="0" y="0"/>
                  </a:moveTo>
                  <a:cubicBezTo>
                    <a:pt x="10" y="0"/>
                    <a:pt x="17" y="7"/>
                    <a:pt x="17" y="17"/>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3" name="Google Shape;240;p41">
              <a:extLst>
                <a:ext uri="{FF2B5EF4-FFF2-40B4-BE49-F238E27FC236}">
                  <a16:creationId xmlns:a16="http://schemas.microsoft.com/office/drawing/2014/main" id="{246C4050-22BE-0F6C-CD8F-CDA98D89E886}"/>
                </a:ext>
              </a:extLst>
            </p:cNvPr>
            <p:cNvSpPr/>
            <p:nvPr/>
          </p:nvSpPr>
          <p:spPr>
            <a:xfrm>
              <a:off x="5667376" y="3128964"/>
              <a:ext cx="65088" cy="63500"/>
            </a:xfrm>
            <a:custGeom>
              <a:avLst/>
              <a:gdLst/>
              <a:ahLst/>
              <a:cxnLst/>
              <a:rect l="l" t="t" r="r" b="b"/>
              <a:pathLst>
                <a:path w="17" h="17" extrusionOk="0">
                  <a:moveTo>
                    <a:pt x="17" y="17"/>
                  </a:moveTo>
                  <a:cubicBezTo>
                    <a:pt x="7" y="17"/>
                    <a:pt x="0" y="10"/>
                    <a:pt x="0" y="0"/>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4" name="Google Shape;241;p41">
              <a:extLst>
                <a:ext uri="{FF2B5EF4-FFF2-40B4-BE49-F238E27FC236}">
                  <a16:creationId xmlns:a16="http://schemas.microsoft.com/office/drawing/2014/main" id="{761D34C6-BC23-4CD6-EEA5-C5AB39205D10}"/>
                </a:ext>
              </a:extLst>
            </p:cNvPr>
            <p:cNvSpPr/>
            <p:nvPr/>
          </p:nvSpPr>
          <p:spPr>
            <a:xfrm>
              <a:off x="5581651" y="2895601"/>
              <a:ext cx="300038" cy="179388"/>
            </a:xfrm>
            <a:custGeom>
              <a:avLst/>
              <a:gdLst/>
              <a:ahLst/>
              <a:cxnLst/>
              <a:rect l="l" t="t" r="r" b="b"/>
              <a:pathLst>
                <a:path w="80" h="48" extrusionOk="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pic>
        <p:nvPicPr>
          <p:cNvPr id="55" name="Google Shape;242;p41" descr="Badge Question Mark outline">
            <a:extLst>
              <a:ext uri="{FF2B5EF4-FFF2-40B4-BE49-F238E27FC236}">
                <a16:creationId xmlns:a16="http://schemas.microsoft.com/office/drawing/2014/main" id="{9B6327E6-E2D8-9F1E-791E-9CD3AF51A817}"/>
              </a:ext>
            </a:extLst>
          </p:cNvPr>
          <p:cNvPicPr preferRelativeResize="0"/>
          <p:nvPr/>
        </p:nvPicPr>
        <p:blipFill rotWithShape="1">
          <a:blip r:embed="rId3">
            <a:alphaModFix/>
          </a:blip>
          <a:srcRect/>
          <a:stretch/>
        </p:blipFill>
        <p:spPr>
          <a:xfrm>
            <a:off x="209621" y="4370438"/>
            <a:ext cx="213241" cy="213241"/>
          </a:xfrm>
          <a:prstGeom prst="rect">
            <a:avLst/>
          </a:prstGeom>
          <a:noFill/>
          <a:ln>
            <a:noFill/>
          </a:ln>
        </p:spPr>
      </p:pic>
      <p:pic>
        <p:nvPicPr>
          <p:cNvPr id="56" name="Google Shape;243;p41" descr="Customer review outline">
            <a:extLst>
              <a:ext uri="{FF2B5EF4-FFF2-40B4-BE49-F238E27FC236}">
                <a16:creationId xmlns:a16="http://schemas.microsoft.com/office/drawing/2014/main" id="{6A26B449-A04B-07EB-F1F6-5EB94961E078}"/>
              </a:ext>
            </a:extLst>
          </p:cNvPr>
          <p:cNvPicPr preferRelativeResize="0"/>
          <p:nvPr/>
        </p:nvPicPr>
        <p:blipFill rotWithShape="1">
          <a:blip r:embed="rId4">
            <a:alphaModFix/>
            <a:extLst>
              <a:ext uri="{BEBA8EAE-BF5A-486C-A8C5-ECC9F3942E4B}">
                <a14:imgProps xmlns:a14="http://schemas.microsoft.com/office/drawing/2010/main">
                  <a14:imgLayer r:embed="rId5">
                    <a14:imgEffect>
                      <a14:brightnessContrast bright="40000"/>
                    </a14:imgEffect>
                  </a14:imgLayer>
                </a14:imgProps>
              </a:ext>
            </a:extLst>
          </a:blip>
          <a:srcRect/>
          <a:stretch/>
        </p:blipFill>
        <p:spPr>
          <a:xfrm>
            <a:off x="209621" y="3999173"/>
            <a:ext cx="213241" cy="213241"/>
          </a:xfrm>
          <a:prstGeom prst="rect">
            <a:avLst/>
          </a:prstGeom>
          <a:noFill/>
          <a:ln>
            <a:noFill/>
          </a:ln>
        </p:spPr>
      </p:pic>
      <p:pic>
        <p:nvPicPr>
          <p:cNvPr id="57" name="Google Shape;244;p41">
            <a:extLst>
              <a:ext uri="{FF2B5EF4-FFF2-40B4-BE49-F238E27FC236}">
                <a16:creationId xmlns:a16="http://schemas.microsoft.com/office/drawing/2014/main" id="{B205EDCF-96B9-3B2E-80CD-CE1AF121A623}"/>
              </a:ext>
            </a:extLst>
          </p:cNvPr>
          <p:cNvPicPr preferRelativeResize="0"/>
          <p:nvPr/>
        </p:nvPicPr>
        <p:blipFill>
          <a:blip r:embed="rId6">
            <a:alphaModFix/>
            <a:extLst>
              <a:ext uri="{BEBA8EAE-BF5A-486C-A8C5-ECC9F3942E4B}">
                <a14:imgProps xmlns:a14="http://schemas.microsoft.com/office/drawing/2010/main">
                  <a14:imgLayer r:embed="rId7">
                    <a14:imgEffect>
                      <a14:brightnessContrast bright="-20000"/>
                    </a14:imgEffect>
                  </a14:imgLayer>
                </a14:imgProps>
              </a:ext>
            </a:extLst>
          </a:blip>
          <a:stretch>
            <a:fillRect/>
          </a:stretch>
        </p:blipFill>
        <p:spPr>
          <a:xfrm>
            <a:off x="186575" y="2340693"/>
            <a:ext cx="213225" cy="213225"/>
          </a:xfrm>
          <a:prstGeom prst="rect">
            <a:avLst/>
          </a:prstGeom>
          <a:noFill/>
          <a:ln>
            <a:noFill/>
          </a:ln>
        </p:spPr>
      </p:pic>
      <p:grpSp>
        <p:nvGrpSpPr>
          <p:cNvPr id="59" name="Google Shape;356;p41">
            <a:extLst>
              <a:ext uri="{FF2B5EF4-FFF2-40B4-BE49-F238E27FC236}">
                <a16:creationId xmlns:a16="http://schemas.microsoft.com/office/drawing/2014/main" id="{6293A435-230E-E2FE-93E9-7197B30A0FF9}"/>
              </a:ext>
            </a:extLst>
          </p:cNvPr>
          <p:cNvGrpSpPr/>
          <p:nvPr/>
        </p:nvGrpSpPr>
        <p:grpSpPr>
          <a:xfrm>
            <a:off x="215279" y="1045350"/>
            <a:ext cx="194119" cy="169149"/>
            <a:chOff x="7005638" y="3648076"/>
            <a:chExt cx="344488" cy="300175"/>
          </a:xfrm>
        </p:grpSpPr>
        <p:sp>
          <p:nvSpPr>
            <p:cNvPr id="60" name="Google Shape;357;p41">
              <a:extLst>
                <a:ext uri="{FF2B5EF4-FFF2-40B4-BE49-F238E27FC236}">
                  <a16:creationId xmlns:a16="http://schemas.microsoft.com/office/drawing/2014/main" id="{9F6C38F9-E34D-C2C6-0154-372D7D77C476}"/>
                </a:ext>
              </a:extLst>
            </p:cNvPr>
            <p:cNvSpPr/>
            <p:nvPr/>
          </p:nvSpPr>
          <p:spPr>
            <a:xfrm>
              <a:off x="7005638" y="3648076"/>
              <a:ext cx="344488"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952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cxnSp>
          <p:nvCxnSpPr>
            <p:cNvPr id="61" name="Google Shape;358;p41">
              <a:extLst>
                <a:ext uri="{FF2B5EF4-FFF2-40B4-BE49-F238E27FC236}">
                  <a16:creationId xmlns:a16="http://schemas.microsoft.com/office/drawing/2014/main" id="{A3B50BE2-7A6D-A9F6-2839-74AF009EC281}"/>
                </a:ext>
              </a:extLst>
            </p:cNvPr>
            <p:cNvCxnSpPr/>
            <p:nvPr/>
          </p:nvCxnSpPr>
          <p:spPr>
            <a:xfrm>
              <a:off x="7072313" y="3948113"/>
              <a:ext cx="211200" cy="0"/>
            </a:xfrm>
            <a:prstGeom prst="straightConnector1">
              <a:avLst/>
            </a:prstGeom>
            <a:noFill/>
            <a:ln w="9525" cap="rnd" cmpd="sng">
              <a:solidFill>
                <a:srgbClr val="999999"/>
              </a:solidFill>
              <a:prstDash val="solid"/>
              <a:round/>
              <a:headEnd type="none" w="med" len="med"/>
              <a:tailEnd type="none" w="med" len="med"/>
            </a:ln>
          </p:spPr>
        </p:cxnSp>
        <p:cxnSp>
          <p:nvCxnSpPr>
            <p:cNvPr id="62" name="Google Shape;359;p41">
              <a:extLst>
                <a:ext uri="{FF2B5EF4-FFF2-40B4-BE49-F238E27FC236}">
                  <a16:creationId xmlns:a16="http://schemas.microsoft.com/office/drawing/2014/main" id="{A73D6278-755F-CEE9-4D9D-EC5B1EC443AE}"/>
                </a:ext>
              </a:extLst>
            </p:cNvPr>
            <p:cNvCxnSpPr/>
            <p:nvPr/>
          </p:nvCxnSpPr>
          <p:spPr>
            <a:xfrm>
              <a:off x="7178676" y="3917951"/>
              <a:ext cx="0" cy="30300"/>
            </a:xfrm>
            <a:prstGeom prst="straightConnector1">
              <a:avLst/>
            </a:prstGeom>
            <a:noFill/>
            <a:ln w="9525" cap="rnd" cmpd="sng">
              <a:solidFill>
                <a:srgbClr val="999999"/>
              </a:solidFill>
              <a:prstDash val="solid"/>
              <a:round/>
              <a:headEnd type="none" w="med" len="med"/>
              <a:tailEnd type="none" w="med" len="med"/>
            </a:ln>
          </p:spPr>
        </p:cxnSp>
        <p:sp>
          <p:nvSpPr>
            <p:cNvPr id="63" name="Google Shape;360;p41">
              <a:extLst>
                <a:ext uri="{FF2B5EF4-FFF2-40B4-BE49-F238E27FC236}">
                  <a16:creationId xmlns:a16="http://schemas.microsoft.com/office/drawing/2014/main" id="{B045390D-7478-BD88-B6BB-C857C126CEE2}"/>
                </a:ext>
              </a:extLst>
            </p:cNvPr>
            <p:cNvSpPr/>
            <p:nvPr/>
          </p:nvSpPr>
          <p:spPr>
            <a:xfrm>
              <a:off x="7170738" y="3881438"/>
              <a:ext cx="14400" cy="14400"/>
            </a:xfrm>
            <a:prstGeom prst="ellipse">
              <a:avLst/>
            </a:pr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cxnSp>
          <p:nvCxnSpPr>
            <p:cNvPr id="1088" name="Google Shape;361;p41">
              <a:extLst>
                <a:ext uri="{FF2B5EF4-FFF2-40B4-BE49-F238E27FC236}">
                  <a16:creationId xmlns:a16="http://schemas.microsoft.com/office/drawing/2014/main" id="{EAE67F8A-87E3-B2E6-8603-4FE966CAD98A}"/>
                </a:ext>
              </a:extLst>
            </p:cNvPr>
            <p:cNvCxnSpPr/>
            <p:nvPr/>
          </p:nvCxnSpPr>
          <p:spPr>
            <a:xfrm>
              <a:off x="7005638" y="3857626"/>
              <a:ext cx="344400" cy="0"/>
            </a:xfrm>
            <a:prstGeom prst="straightConnector1">
              <a:avLst/>
            </a:prstGeom>
            <a:noFill/>
            <a:ln w="9525" cap="flat" cmpd="sng">
              <a:solidFill>
                <a:srgbClr val="999999"/>
              </a:solidFill>
              <a:prstDash val="solid"/>
              <a:round/>
              <a:headEnd type="none" w="med" len="med"/>
              <a:tailEnd type="none" w="med" len="med"/>
            </a:ln>
          </p:spPr>
        </p:cxnSp>
        <p:sp>
          <p:nvSpPr>
            <p:cNvPr id="1089" name="Google Shape;362;p41">
              <a:extLst>
                <a:ext uri="{FF2B5EF4-FFF2-40B4-BE49-F238E27FC236}">
                  <a16:creationId xmlns:a16="http://schemas.microsoft.com/office/drawing/2014/main" id="{302BD1A1-7E78-9E10-1485-3CA80207AB39}"/>
                </a:ext>
              </a:extLst>
            </p:cNvPr>
            <p:cNvSpPr/>
            <p:nvPr/>
          </p:nvSpPr>
          <p:spPr>
            <a:xfrm>
              <a:off x="7140576" y="3703638"/>
              <a:ext cx="82550" cy="101600"/>
            </a:xfrm>
            <a:custGeom>
              <a:avLst/>
              <a:gdLst/>
              <a:ahLst/>
              <a:cxnLst/>
              <a:rect l="l" t="t" r="r" b="b"/>
              <a:pathLst>
                <a:path w="52" h="64" extrusionOk="0">
                  <a:moveTo>
                    <a:pt x="0" y="0"/>
                  </a:moveTo>
                  <a:lnTo>
                    <a:pt x="0" y="64"/>
                  </a:lnTo>
                  <a:lnTo>
                    <a:pt x="52" y="33"/>
                  </a:lnTo>
                  <a:lnTo>
                    <a:pt x="0" y="0"/>
                  </a:lnTo>
                  <a:close/>
                </a:path>
              </a:pathLst>
            </a:cu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grpSp>
      <p:sp>
        <p:nvSpPr>
          <p:cNvPr id="1090" name="Google Shape;187;p41">
            <a:extLst>
              <a:ext uri="{FF2B5EF4-FFF2-40B4-BE49-F238E27FC236}">
                <a16:creationId xmlns:a16="http://schemas.microsoft.com/office/drawing/2014/main" id="{F62DFC4D-D2D1-898B-6D1D-5E5D3E8FAD9F}"/>
              </a:ext>
            </a:extLst>
          </p:cNvPr>
          <p:cNvSpPr/>
          <p:nvPr/>
        </p:nvSpPr>
        <p:spPr>
          <a:xfrm>
            <a:off x="-17385" y="138691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Hypothesis</a:t>
            </a:r>
            <a:endParaRPr sz="1100" dirty="0">
              <a:solidFill>
                <a:srgbClr val="999999"/>
              </a:solidFill>
            </a:endParaRPr>
          </a:p>
        </p:txBody>
      </p:sp>
      <p:sp>
        <p:nvSpPr>
          <p:cNvPr id="1091" name="Google Shape;187;p41">
            <a:extLst>
              <a:ext uri="{FF2B5EF4-FFF2-40B4-BE49-F238E27FC236}">
                <a16:creationId xmlns:a16="http://schemas.microsoft.com/office/drawing/2014/main" id="{F1C9D0CA-31D2-E620-A3D4-502100F59C44}"/>
              </a:ext>
            </a:extLst>
          </p:cNvPr>
          <p:cNvSpPr/>
          <p:nvPr/>
        </p:nvSpPr>
        <p:spPr>
          <a:xfrm>
            <a:off x="-17385" y="992283"/>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sym typeface="Quattrocento Sans"/>
              </a:rPr>
              <a:t>Overview</a:t>
            </a:r>
            <a:endParaRPr sz="1100" dirty="0">
              <a:solidFill>
                <a:srgbClr val="999999"/>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 grpId="0"/>
      <p:bldP spid="1152" grpId="0"/>
      <p:bldP spid="1158" grpId="0" animBg="1"/>
      <p:bldP spid="1159" grpId="0" animBg="1"/>
      <p:bldP spid="1160" grpId="0" animBg="1"/>
      <p:bldP spid="1166" grpId="0" animBg="1"/>
      <p:bldP spid="1171" grpId="0"/>
      <p:bldP spid="117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F2124"/>
        </a:solidFill>
        <a:effectLst/>
      </p:bgPr>
    </p:bg>
    <p:spTree>
      <p:nvGrpSpPr>
        <p:cNvPr id="1" name="Shape 1241"/>
        <p:cNvGrpSpPr/>
        <p:nvPr/>
      </p:nvGrpSpPr>
      <p:grpSpPr>
        <a:xfrm>
          <a:off x="0" y="0"/>
          <a:ext cx="0" cy="0"/>
          <a:chOff x="0" y="0"/>
          <a:chExt cx="0" cy="0"/>
        </a:xfrm>
      </p:grpSpPr>
      <p:sp>
        <p:nvSpPr>
          <p:cNvPr id="1242" name="Google Shape;1242;p52"/>
          <p:cNvSpPr txBox="1"/>
          <p:nvPr/>
        </p:nvSpPr>
        <p:spPr>
          <a:xfrm>
            <a:off x="4142920" y="1629223"/>
            <a:ext cx="4523400" cy="130545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1000"/>
              </a:spcAft>
              <a:buNone/>
            </a:pPr>
            <a:r>
              <a:rPr lang="en-US" sz="3600" b="1" dirty="0">
                <a:solidFill>
                  <a:schemeClr val="bg1"/>
                </a:solidFill>
                <a:latin typeface="Quattrocento Sans"/>
                <a:ea typeface="Quattrocento Sans"/>
                <a:cs typeface="Quattrocento Sans"/>
                <a:sym typeface="Quattrocento Sans"/>
              </a:rPr>
              <a:t>That’s</a:t>
            </a:r>
            <a:r>
              <a:rPr lang="en-US" sz="3600" b="1" dirty="0">
                <a:solidFill>
                  <a:srgbClr val="1DB954"/>
                </a:solidFill>
                <a:latin typeface="Quattrocento Sans"/>
                <a:ea typeface="Quattrocento Sans"/>
                <a:cs typeface="Quattrocento Sans"/>
                <a:sym typeface="Quattrocento Sans"/>
              </a:rPr>
              <a:t> </a:t>
            </a:r>
            <a:r>
              <a:rPr lang="en-US" sz="3600" b="1" dirty="0">
                <a:solidFill>
                  <a:srgbClr val="E3E982"/>
                </a:solidFill>
                <a:highlight>
                  <a:srgbClr val="893AF1"/>
                </a:highlight>
                <a:latin typeface="Quattrocento Sans"/>
                <a:ea typeface="Quattrocento Sans"/>
                <a:cs typeface="Quattrocento Sans"/>
                <a:sym typeface="Quattrocento Sans"/>
              </a:rPr>
              <a:t>#SPOTIFYWRAPPED</a:t>
            </a:r>
            <a:r>
              <a:rPr lang="en-US" sz="3600" b="1" dirty="0">
                <a:solidFill>
                  <a:srgbClr val="893AF1"/>
                </a:solidFill>
                <a:highlight>
                  <a:srgbClr val="893AF1"/>
                </a:highlight>
                <a:latin typeface="Quattrocento Sans"/>
                <a:ea typeface="Quattrocento Sans"/>
                <a:cs typeface="Quattrocento Sans"/>
                <a:sym typeface="Quattrocento Sans"/>
              </a:rPr>
              <a:t>…</a:t>
            </a:r>
          </a:p>
        </p:txBody>
      </p:sp>
      <p:pic>
        <p:nvPicPr>
          <p:cNvPr id="1243" name="Google Shape;1243;p52"/>
          <p:cNvPicPr preferRelativeResize="0"/>
          <p:nvPr/>
        </p:nvPicPr>
        <p:blipFill rotWithShape="1">
          <a:blip r:embed="rId3">
            <a:alphaModFix/>
          </a:blip>
          <a:srcRect l="17727" r="13321"/>
          <a:stretch/>
        </p:blipFill>
        <p:spPr>
          <a:xfrm>
            <a:off x="4142920" y="2880565"/>
            <a:ext cx="891387" cy="646394"/>
          </a:xfrm>
          <a:prstGeom prst="rect">
            <a:avLst/>
          </a:prstGeom>
          <a:noFill/>
          <a:ln>
            <a:noFill/>
          </a:ln>
        </p:spPr>
      </p:pic>
      <p:cxnSp>
        <p:nvCxnSpPr>
          <p:cNvPr id="1244" name="Google Shape;1244;p52"/>
          <p:cNvCxnSpPr>
            <a:cxnSpLocks/>
          </p:cNvCxnSpPr>
          <p:nvPr/>
        </p:nvCxnSpPr>
        <p:spPr>
          <a:xfrm>
            <a:off x="3648626" y="1479664"/>
            <a:ext cx="0" cy="2072012"/>
          </a:xfrm>
          <a:prstGeom prst="straightConnector1">
            <a:avLst/>
          </a:prstGeom>
          <a:noFill/>
          <a:ln w="38100" cap="flat" cmpd="sng">
            <a:solidFill>
              <a:srgbClr val="1BB953">
                <a:alpha val="69804"/>
              </a:srgbClr>
            </a:solidFill>
            <a:prstDash val="solid"/>
            <a:miter lim="800000"/>
            <a:headEnd type="none" w="sm" len="sm"/>
            <a:tailEnd type="none" w="sm" len="sm"/>
          </a:ln>
        </p:spPr>
      </p:cxnSp>
      <p:sp>
        <p:nvSpPr>
          <p:cNvPr id="5" name="Google Shape;1242;p52">
            <a:extLst>
              <a:ext uri="{FF2B5EF4-FFF2-40B4-BE49-F238E27FC236}">
                <a16:creationId xmlns:a16="http://schemas.microsoft.com/office/drawing/2014/main" id="{A7D69B4E-6E5F-BE79-ECFC-F909DAB6EC26}"/>
              </a:ext>
            </a:extLst>
          </p:cNvPr>
          <p:cNvSpPr txBox="1"/>
          <p:nvPr/>
        </p:nvSpPr>
        <p:spPr>
          <a:xfrm>
            <a:off x="1217923" y="2103688"/>
            <a:ext cx="1862027" cy="936123"/>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1000"/>
              </a:spcAft>
              <a:buNone/>
            </a:pPr>
            <a:r>
              <a:rPr lang="en-US" sz="4800" b="1" i="0" u="none" strike="noStrike" cap="none" dirty="0">
                <a:solidFill>
                  <a:srgbClr val="893AF1"/>
                </a:solidFill>
                <a:highlight>
                  <a:srgbClr val="E3E982"/>
                </a:highlight>
                <a:latin typeface="Quattrocento Sans"/>
                <a:ea typeface="Quattrocento Sans"/>
                <a:cs typeface="Quattrocento Sans"/>
                <a:sym typeface="Quattrocento Sans"/>
              </a:rPr>
              <a:t>Q&amp;A</a:t>
            </a:r>
            <a:endParaRPr sz="4800" b="1" i="0" u="none" strike="noStrike" cap="none" dirty="0">
              <a:solidFill>
                <a:srgbClr val="893AF1"/>
              </a:solidFill>
              <a:highlight>
                <a:srgbClr val="E3E982"/>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242"/>
                                        </p:tgtEl>
                                        <p:attrNameLst>
                                          <p:attrName>style.visibility</p:attrName>
                                        </p:attrNameLst>
                                      </p:cBhvr>
                                      <p:to>
                                        <p:strVal val="visible"/>
                                      </p:to>
                                    </p:set>
                                    <p:animEffect transition="in" filter="fade">
                                      <p:cBhvr>
                                        <p:cTn id="7" dur="500"/>
                                        <p:tgtEl>
                                          <p:spTgt spid="1242"/>
                                        </p:tgtEl>
                                      </p:cBhvr>
                                    </p:animEffect>
                                  </p:childTnLst>
                                </p:cTn>
                              </p:par>
                              <p:par>
                                <p:cTn id="8" presetID="0" presetClass="path" presetSubtype="0" accel="50000" decel="50000" fill="hold" grpId="0" nodeType="withEffect">
                                  <p:stCondLst>
                                    <p:cond delay="0"/>
                                  </p:stCondLst>
                                  <p:childTnLst>
                                    <p:animMotion origin="layout" path="M -0.05538 0.00062 L 2.77778E-6 1.48148E-6 " pathEditMode="relative" rAng="0" ptsTypes="AA">
                                      <p:cBhvr>
                                        <p:cTn id="9" dur="1000" fill="hold"/>
                                        <p:tgtEl>
                                          <p:spTgt spid="1242"/>
                                        </p:tgtEl>
                                        <p:attrNameLst>
                                          <p:attrName>ppt_x</p:attrName>
                                          <p:attrName>ppt_y</p:attrName>
                                        </p:attrNameLst>
                                      </p:cBhvr>
                                      <p:rCtr x="2760" y="-31"/>
                                    </p:animMotion>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1243"/>
                                        </p:tgtEl>
                                        <p:attrNameLst>
                                          <p:attrName>style.visibility</p:attrName>
                                        </p:attrNameLst>
                                      </p:cBhvr>
                                      <p:to>
                                        <p:strVal val="visible"/>
                                      </p:to>
                                    </p:set>
                                    <p:animEffect transition="in" filter="checkerboard(across)">
                                      <p:cBhvr>
                                        <p:cTn id="14" dur="500"/>
                                        <p:tgtEl>
                                          <p:spTgt spid="1243"/>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2"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heckerboard(across)">
                                      <p:cBhvr>
                                        <p:cTn id="19" dur="500"/>
                                        <p:tgtEl>
                                          <p:spTgt spid="5"/>
                                        </p:tgtEl>
                                      </p:cBhvr>
                                    </p:animEffect>
                                  </p:childTnLst>
                                </p:cTn>
                              </p:par>
                              <p:par>
                                <p:cTn id="20" presetID="0" presetClass="path" presetSubtype="0" accel="50000" decel="50000" fill="hold" grpId="0" nodeType="withEffect">
                                  <p:stCondLst>
                                    <p:cond delay="0"/>
                                  </p:stCondLst>
                                  <p:childTnLst>
                                    <p:animMotion origin="layout" path="M 0.06909 0 L 8.33333E-7 0 " pathEditMode="relative" rAng="0" ptsTypes="AA">
                                      <p:cBhvr>
                                        <p:cTn id="21" dur="1000" fill="hold"/>
                                        <p:tgtEl>
                                          <p:spTgt spid="5"/>
                                        </p:tgtEl>
                                        <p:attrNameLst>
                                          <p:attrName>ppt_x</p:attrName>
                                          <p:attrName>ppt_y</p:attrName>
                                        </p:attrNameLst>
                                      </p:cBhvr>
                                      <p:rCtr x="-33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2" grpId="0"/>
      <p:bldP spid="1242" grpId="1"/>
      <p:bldP spid="5" grpId="0"/>
      <p:bldP spid="5" grpId="2"/>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2124"/>
        </a:solidFill>
        <a:effectLst/>
      </p:bgPr>
    </p:bg>
    <p:spTree>
      <p:nvGrpSpPr>
        <p:cNvPr id="1" name="Shape 181"/>
        <p:cNvGrpSpPr/>
        <p:nvPr/>
      </p:nvGrpSpPr>
      <p:grpSpPr>
        <a:xfrm>
          <a:off x="0" y="0"/>
          <a:ext cx="0" cy="0"/>
          <a:chOff x="0" y="0"/>
          <a:chExt cx="0" cy="0"/>
        </a:xfrm>
      </p:grpSpPr>
      <p:sp>
        <p:nvSpPr>
          <p:cNvPr id="183" name="Google Shape;183;p41"/>
          <p:cNvSpPr txBox="1"/>
          <p:nvPr/>
        </p:nvSpPr>
        <p:spPr>
          <a:xfrm>
            <a:off x="2328833" y="215000"/>
            <a:ext cx="48693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b="1" dirty="0">
                <a:solidFill>
                  <a:srgbClr val="1DB954"/>
                </a:solidFill>
                <a:latin typeface="Quattrocento Sans"/>
                <a:ea typeface="Quattrocento Sans"/>
                <a:cs typeface="Quattrocento Sans"/>
                <a:sym typeface="Quattrocento Sans"/>
              </a:rPr>
              <a:t>Agenda: </a:t>
            </a:r>
            <a:r>
              <a:rPr lang="en" sz="3300" b="1" dirty="0">
                <a:solidFill>
                  <a:schemeClr val="lt1"/>
                </a:solidFill>
                <a:latin typeface="Quattrocento Sans"/>
                <a:ea typeface="Quattrocento Sans"/>
                <a:cs typeface="Quattrocento Sans"/>
                <a:sym typeface="Quattrocento Sans"/>
              </a:rPr>
              <a:t>Overview</a:t>
            </a:r>
            <a:endParaRPr sz="1100" dirty="0">
              <a:solidFill>
                <a:schemeClr val="lt1"/>
              </a:solidFill>
            </a:endParaRPr>
          </a:p>
        </p:txBody>
      </p:sp>
      <p:sp>
        <p:nvSpPr>
          <p:cNvPr id="187" name="Google Shape;187;p41"/>
          <p:cNvSpPr/>
          <p:nvPr/>
        </p:nvSpPr>
        <p:spPr>
          <a:xfrm>
            <a:off x="-17385" y="1773706"/>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Ideal Experiment</a:t>
            </a:r>
            <a:endParaRPr sz="1100" dirty="0">
              <a:solidFill>
                <a:srgbClr val="999999"/>
              </a:solidFill>
            </a:endParaRPr>
          </a:p>
        </p:txBody>
      </p:sp>
      <p:cxnSp>
        <p:nvCxnSpPr>
          <p:cNvPr id="190" name="Google Shape;190;p41"/>
          <p:cNvCxnSpPr/>
          <p:nvPr/>
        </p:nvCxnSpPr>
        <p:spPr>
          <a:xfrm>
            <a:off x="141351" y="2164439"/>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191" name="Google Shape;191;p41"/>
          <p:cNvCxnSpPr/>
          <p:nvPr/>
        </p:nvCxnSpPr>
        <p:spPr>
          <a:xfrm>
            <a:off x="141351" y="3833186"/>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grpSp>
        <p:nvGrpSpPr>
          <p:cNvPr id="194" name="Google Shape;194;p41"/>
          <p:cNvGrpSpPr/>
          <p:nvPr/>
        </p:nvGrpSpPr>
        <p:grpSpPr>
          <a:xfrm>
            <a:off x="223506" y="1439569"/>
            <a:ext cx="177403" cy="162000"/>
            <a:chOff x="3398838" y="5076826"/>
            <a:chExt cx="345950" cy="315913"/>
          </a:xfrm>
        </p:grpSpPr>
        <p:sp>
          <p:nvSpPr>
            <p:cNvPr id="195" name="Google Shape;195;p41"/>
            <p:cNvSpPr/>
            <p:nvPr/>
          </p:nvSpPr>
          <p:spPr>
            <a:xfrm>
              <a:off x="3519488" y="5076826"/>
              <a:ext cx="2253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96" name="Google Shape;196;p41"/>
            <p:cNvSpPr/>
            <p:nvPr/>
          </p:nvSpPr>
          <p:spPr>
            <a:xfrm>
              <a:off x="3519488" y="5197476"/>
              <a:ext cx="2253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97" name="Google Shape;197;p41"/>
            <p:cNvSpPr/>
            <p:nvPr/>
          </p:nvSpPr>
          <p:spPr>
            <a:xfrm>
              <a:off x="3519488" y="5316539"/>
              <a:ext cx="225300" cy="762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98" name="Google Shape;198;p41"/>
            <p:cNvSpPr/>
            <p:nvPr/>
          </p:nvSpPr>
          <p:spPr>
            <a:xfrm>
              <a:off x="3398838" y="5076826"/>
              <a:ext cx="747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99" name="Google Shape;199;p41"/>
            <p:cNvSpPr/>
            <p:nvPr/>
          </p:nvSpPr>
          <p:spPr>
            <a:xfrm>
              <a:off x="3398838" y="5197476"/>
              <a:ext cx="747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00" name="Google Shape;200;p41"/>
            <p:cNvSpPr/>
            <p:nvPr/>
          </p:nvSpPr>
          <p:spPr>
            <a:xfrm>
              <a:off x="3398838" y="5316539"/>
              <a:ext cx="74700" cy="762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201" name="Google Shape;201;p41"/>
          <p:cNvGrpSpPr/>
          <p:nvPr/>
        </p:nvGrpSpPr>
        <p:grpSpPr>
          <a:xfrm>
            <a:off x="227121" y="1830237"/>
            <a:ext cx="170172" cy="162057"/>
            <a:chOff x="5483226" y="731713"/>
            <a:chExt cx="363538" cy="346201"/>
          </a:xfrm>
        </p:grpSpPr>
        <p:sp>
          <p:nvSpPr>
            <p:cNvPr id="202" name="Google Shape;202;p41"/>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03" name="Google Shape;203;p41"/>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204" name="Google Shape;204;p41"/>
            <p:cNvCxnSpPr/>
            <p:nvPr/>
          </p:nvCxnSpPr>
          <p:spPr>
            <a:xfrm rot="10800000">
              <a:off x="5753101" y="731713"/>
              <a:ext cx="0" cy="270000"/>
            </a:xfrm>
            <a:prstGeom prst="straightConnector1">
              <a:avLst/>
            </a:prstGeom>
            <a:noFill/>
            <a:ln w="14275" cap="rnd" cmpd="sng">
              <a:solidFill>
                <a:srgbClr val="999999"/>
              </a:solidFill>
              <a:prstDash val="solid"/>
              <a:round/>
              <a:headEnd type="none" w="med" len="med"/>
              <a:tailEnd type="none" w="med" len="med"/>
            </a:ln>
          </p:spPr>
        </p:cxnSp>
        <p:cxnSp>
          <p:nvCxnSpPr>
            <p:cNvPr id="205" name="Google Shape;205;p41"/>
            <p:cNvCxnSpPr/>
            <p:nvPr/>
          </p:nvCxnSpPr>
          <p:spPr>
            <a:xfrm>
              <a:off x="5483226" y="77787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06" name="Google Shape;206;p41"/>
            <p:cNvCxnSpPr/>
            <p:nvPr/>
          </p:nvCxnSpPr>
          <p:spPr>
            <a:xfrm>
              <a:off x="5483226" y="82232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07" name="Google Shape;207;p41"/>
            <p:cNvCxnSpPr/>
            <p:nvPr/>
          </p:nvCxnSpPr>
          <p:spPr>
            <a:xfrm>
              <a:off x="5483226" y="86677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08" name="Google Shape;208;p41"/>
            <p:cNvCxnSpPr/>
            <p:nvPr/>
          </p:nvCxnSpPr>
          <p:spPr>
            <a:xfrm>
              <a:off x="5483226" y="912813"/>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09" name="Google Shape;209;p41"/>
            <p:cNvCxnSpPr/>
            <p:nvPr/>
          </p:nvCxnSpPr>
          <p:spPr>
            <a:xfrm>
              <a:off x="5483226" y="957263"/>
              <a:ext cx="149100" cy="0"/>
            </a:xfrm>
            <a:prstGeom prst="straightConnector1">
              <a:avLst/>
            </a:prstGeom>
            <a:noFill/>
            <a:ln w="14275" cap="rnd" cmpd="sng">
              <a:solidFill>
                <a:srgbClr val="999999"/>
              </a:solidFill>
              <a:prstDash val="solid"/>
              <a:round/>
              <a:headEnd type="none" w="med" len="med"/>
              <a:tailEnd type="none" w="med" len="med"/>
            </a:ln>
          </p:spPr>
        </p:cxnSp>
        <p:cxnSp>
          <p:nvCxnSpPr>
            <p:cNvPr id="210" name="Google Shape;210;p41"/>
            <p:cNvCxnSpPr/>
            <p:nvPr/>
          </p:nvCxnSpPr>
          <p:spPr>
            <a:xfrm>
              <a:off x="5483226" y="1001713"/>
              <a:ext cx="104700" cy="0"/>
            </a:xfrm>
            <a:prstGeom prst="straightConnector1">
              <a:avLst/>
            </a:prstGeom>
            <a:noFill/>
            <a:ln w="14275" cap="rnd" cmpd="sng">
              <a:solidFill>
                <a:srgbClr val="999999"/>
              </a:solidFill>
              <a:prstDash val="solid"/>
              <a:round/>
              <a:headEnd type="none" w="med" len="med"/>
              <a:tailEnd type="none" w="med" len="med"/>
            </a:ln>
          </p:spPr>
        </p:cxnSp>
      </p:grpSp>
      <p:sp>
        <p:nvSpPr>
          <p:cNvPr id="211" name="Google Shape;211;p41"/>
          <p:cNvSpPr/>
          <p:nvPr/>
        </p:nvSpPr>
        <p:spPr>
          <a:xfrm>
            <a:off x="-17385" y="227998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Data Preparation</a:t>
            </a:r>
            <a:endParaRPr sz="1100" dirty="0">
              <a:solidFill>
                <a:srgbClr val="999999"/>
              </a:solidFill>
            </a:endParaRPr>
          </a:p>
        </p:txBody>
      </p:sp>
      <p:sp>
        <p:nvSpPr>
          <p:cNvPr id="212" name="Google Shape;212;p41"/>
          <p:cNvSpPr/>
          <p:nvPr/>
        </p:nvSpPr>
        <p:spPr>
          <a:xfrm>
            <a:off x="-17385" y="2670719"/>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Data Visualization</a:t>
            </a:r>
            <a:endParaRPr sz="1100" dirty="0">
              <a:solidFill>
                <a:srgbClr val="999999"/>
              </a:solidFill>
            </a:endParaRPr>
          </a:p>
        </p:txBody>
      </p:sp>
      <p:grpSp>
        <p:nvGrpSpPr>
          <p:cNvPr id="213" name="Google Shape;213;p41"/>
          <p:cNvGrpSpPr/>
          <p:nvPr/>
        </p:nvGrpSpPr>
        <p:grpSpPr>
          <a:xfrm>
            <a:off x="238693" y="2704660"/>
            <a:ext cx="143660" cy="207373"/>
            <a:chOff x="3379789" y="1452563"/>
            <a:chExt cx="239713" cy="346025"/>
          </a:xfrm>
        </p:grpSpPr>
        <p:sp>
          <p:nvSpPr>
            <p:cNvPr id="214" name="Google Shape;214;p41"/>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15" name="Google Shape;215;p41"/>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216" name="Google Shape;216;p41"/>
            <p:cNvCxnSpPr/>
            <p:nvPr/>
          </p:nvCxnSpPr>
          <p:spPr>
            <a:xfrm>
              <a:off x="3498851" y="1754188"/>
              <a:ext cx="0" cy="44400"/>
            </a:xfrm>
            <a:prstGeom prst="straightConnector1">
              <a:avLst/>
            </a:prstGeom>
            <a:noFill/>
            <a:ln w="9525" cap="rnd" cmpd="sng">
              <a:solidFill>
                <a:srgbClr val="999999"/>
              </a:solidFill>
              <a:prstDash val="solid"/>
              <a:round/>
              <a:headEnd type="none" w="med" len="med"/>
              <a:tailEnd type="none" w="med" len="med"/>
            </a:ln>
          </p:spPr>
        </p:cxnSp>
        <p:cxnSp>
          <p:nvCxnSpPr>
            <p:cNvPr id="217" name="Google Shape;217;p41"/>
            <p:cNvCxnSpPr/>
            <p:nvPr/>
          </p:nvCxnSpPr>
          <p:spPr>
            <a:xfrm>
              <a:off x="3498851" y="1452563"/>
              <a:ext cx="0" cy="45900"/>
            </a:xfrm>
            <a:prstGeom prst="straightConnector1">
              <a:avLst/>
            </a:prstGeom>
            <a:noFill/>
            <a:ln w="9525" cap="rnd" cmpd="sng">
              <a:solidFill>
                <a:srgbClr val="999999"/>
              </a:solidFill>
              <a:prstDash val="solid"/>
              <a:round/>
              <a:headEnd type="none" w="med" len="med"/>
              <a:tailEnd type="none" w="med" len="med"/>
            </a:ln>
          </p:spPr>
        </p:cxnSp>
        <p:cxnSp>
          <p:nvCxnSpPr>
            <p:cNvPr id="218" name="Google Shape;218;p41"/>
            <p:cNvCxnSpPr/>
            <p:nvPr/>
          </p:nvCxnSpPr>
          <p:spPr>
            <a:xfrm>
              <a:off x="3529014" y="1457326"/>
              <a:ext cx="0" cy="41400"/>
            </a:xfrm>
            <a:prstGeom prst="straightConnector1">
              <a:avLst/>
            </a:prstGeom>
            <a:noFill/>
            <a:ln w="9525" cap="rnd" cmpd="sng">
              <a:solidFill>
                <a:srgbClr val="999999"/>
              </a:solidFill>
              <a:prstDash val="solid"/>
              <a:round/>
              <a:headEnd type="none" w="med" len="med"/>
              <a:tailEnd type="none" w="med" len="med"/>
            </a:ln>
          </p:spPr>
        </p:cxnSp>
        <p:cxnSp>
          <p:nvCxnSpPr>
            <p:cNvPr id="219" name="Google Shape;219;p41"/>
            <p:cNvCxnSpPr/>
            <p:nvPr/>
          </p:nvCxnSpPr>
          <p:spPr>
            <a:xfrm>
              <a:off x="3468689" y="1457326"/>
              <a:ext cx="0" cy="41400"/>
            </a:xfrm>
            <a:prstGeom prst="straightConnector1">
              <a:avLst/>
            </a:prstGeom>
            <a:noFill/>
            <a:ln w="9525" cap="rnd" cmpd="sng">
              <a:solidFill>
                <a:srgbClr val="999999"/>
              </a:solidFill>
              <a:prstDash val="solid"/>
              <a:round/>
              <a:headEnd type="none" w="med" len="med"/>
              <a:tailEnd type="none" w="med" len="med"/>
            </a:ln>
          </p:spPr>
        </p:cxnSp>
        <p:cxnSp>
          <p:nvCxnSpPr>
            <p:cNvPr id="220" name="Google Shape;220;p41"/>
            <p:cNvCxnSpPr/>
            <p:nvPr/>
          </p:nvCxnSpPr>
          <p:spPr>
            <a:xfrm>
              <a:off x="3379789" y="1633538"/>
              <a:ext cx="239700" cy="0"/>
            </a:xfrm>
            <a:prstGeom prst="straightConnector1">
              <a:avLst/>
            </a:prstGeom>
            <a:noFill/>
            <a:ln w="9525" cap="flat" cmpd="sng">
              <a:solidFill>
                <a:srgbClr val="999999"/>
              </a:solidFill>
              <a:prstDash val="solid"/>
              <a:round/>
              <a:headEnd type="none" w="med" len="med"/>
              <a:tailEnd type="none" w="med" len="med"/>
            </a:ln>
          </p:spPr>
        </p:cxnSp>
        <p:cxnSp>
          <p:nvCxnSpPr>
            <p:cNvPr id="221" name="Google Shape;221;p41"/>
            <p:cNvCxnSpPr/>
            <p:nvPr/>
          </p:nvCxnSpPr>
          <p:spPr>
            <a:xfrm>
              <a:off x="3409951" y="1543051"/>
              <a:ext cx="58800" cy="0"/>
            </a:xfrm>
            <a:prstGeom prst="straightConnector1">
              <a:avLst/>
            </a:prstGeom>
            <a:noFill/>
            <a:ln w="9525" cap="rnd" cmpd="sng">
              <a:solidFill>
                <a:srgbClr val="999999"/>
              </a:solidFill>
              <a:prstDash val="solid"/>
              <a:round/>
              <a:headEnd type="none" w="med" len="med"/>
              <a:tailEnd type="none" w="med" len="med"/>
            </a:ln>
          </p:spPr>
        </p:cxnSp>
        <p:cxnSp>
          <p:nvCxnSpPr>
            <p:cNvPr id="222" name="Google Shape;222;p41"/>
            <p:cNvCxnSpPr/>
            <p:nvPr/>
          </p:nvCxnSpPr>
          <p:spPr>
            <a:xfrm>
              <a:off x="3409951" y="1573213"/>
              <a:ext cx="58800" cy="0"/>
            </a:xfrm>
            <a:prstGeom prst="straightConnector1">
              <a:avLst/>
            </a:prstGeom>
            <a:noFill/>
            <a:ln w="9525" cap="rnd" cmpd="sng">
              <a:solidFill>
                <a:srgbClr val="999999"/>
              </a:solidFill>
              <a:prstDash val="solid"/>
              <a:round/>
              <a:headEnd type="none" w="med" len="med"/>
              <a:tailEnd type="none" w="med" len="med"/>
            </a:ln>
          </p:spPr>
        </p:cxnSp>
        <p:cxnSp>
          <p:nvCxnSpPr>
            <p:cNvPr id="223" name="Google Shape;223;p41"/>
            <p:cNvCxnSpPr/>
            <p:nvPr/>
          </p:nvCxnSpPr>
          <p:spPr>
            <a:xfrm rot="10800000">
              <a:off x="3529039" y="1543051"/>
              <a:ext cx="60300" cy="0"/>
            </a:xfrm>
            <a:prstGeom prst="straightConnector1">
              <a:avLst/>
            </a:prstGeom>
            <a:noFill/>
            <a:ln w="9525" cap="rnd" cmpd="sng">
              <a:solidFill>
                <a:srgbClr val="999999"/>
              </a:solidFill>
              <a:prstDash val="solid"/>
              <a:round/>
              <a:headEnd type="none" w="med" len="med"/>
              <a:tailEnd type="none" w="med" len="med"/>
            </a:ln>
          </p:spPr>
        </p:cxnSp>
        <p:cxnSp>
          <p:nvCxnSpPr>
            <p:cNvPr id="224" name="Google Shape;224;p41"/>
            <p:cNvCxnSpPr/>
            <p:nvPr/>
          </p:nvCxnSpPr>
          <p:spPr>
            <a:xfrm rot="10800000">
              <a:off x="3529039" y="1573213"/>
              <a:ext cx="60300" cy="0"/>
            </a:xfrm>
            <a:prstGeom prst="straightConnector1">
              <a:avLst/>
            </a:prstGeom>
            <a:noFill/>
            <a:ln w="9525" cap="rnd" cmpd="sng">
              <a:solidFill>
                <a:srgbClr val="999999"/>
              </a:solidFill>
              <a:prstDash val="solid"/>
              <a:round/>
              <a:headEnd type="none" w="med" len="med"/>
              <a:tailEnd type="none" w="med" len="med"/>
            </a:ln>
          </p:spPr>
        </p:cxnSp>
        <p:cxnSp>
          <p:nvCxnSpPr>
            <p:cNvPr id="225" name="Google Shape;225;p41"/>
            <p:cNvCxnSpPr/>
            <p:nvPr/>
          </p:nvCxnSpPr>
          <p:spPr>
            <a:xfrm>
              <a:off x="3409951" y="1603376"/>
              <a:ext cx="58800" cy="0"/>
            </a:xfrm>
            <a:prstGeom prst="straightConnector1">
              <a:avLst/>
            </a:prstGeom>
            <a:noFill/>
            <a:ln w="9525" cap="rnd" cmpd="sng">
              <a:solidFill>
                <a:srgbClr val="999999"/>
              </a:solidFill>
              <a:prstDash val="solid"/>
              <a:round/>
              <a:headEnd type="none" w="med" len="med"/>
              <a:tailEnd type="none" w="med" len="med"/>
            </a:ln>
          </p:spPr>
        </p:cxnSp>
        <p:cxnSp>
          <p:nvCxnSpPr>
            <p:cNvPr id="226" name="Google Shape;226;p41"/>
            <p:cNvCxnSpPr/>
            <p:nvPr/>
          </p:nvCxnSpPr>
          <p:spPr>
            <a:xfrm rot="10800000">
              <a:off x="3529039" y="1603376"/>
              <a:ext cx="60300" cy="0"/>
            </a:xfrm>
            <a:prstGeom prst="straightConnector1">
              <a:avLst/>
            </a:prstGeom>
            <a:noFill/>
            <a:ln w="9525" cap="rnd" cmpd="sng">
              <a:solidFill>
                <a:srgbClr val="999999"/>
              </a:solidFill>
              <a:prstDash val="solid"/>
              <a:round/>
              <a:headEnd type="none" w="med" len="med"/>
              <a:tailEnd type="none" w="med" len="med"/>
            </a:ln>
          </p:spPr>
        </p:cxnSp>
      </p:grpSp>
      <p:sp>
        <p:nvSpPr>
          <p:cNvPr id="227" name="Google Shape;227;p41"/>
          <p:cNvSpPr/>
          <p:nvPr/>
        </p:nvSpPr>
        <p:spPr>
          <a:xfrm>
            <a:off x="-17374" y="3061450"/>
            <a:ext cx="18333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Model Explanation </a:t>
            </a:r>
            <a:endParaRPr sz="1100" dirty="0">
              <a:solidFill>
                <a:srgbClr val="999999"/>
              </a:solidFill>
            </a:endParaRPr>
          </a:p>
        </p:txBody>
      </p:sp>
      <p:sp>
        <p:nvSpPr>
          <p:cNvPr id="228" name="Google Shape;228;p41"/>
          <p:cNvSpPr/>
          <p:nvPr/>
        </p:nvSpPr>
        <p:spPr>
          <a:xfrm>
            <a:off x="-17374" y="3491525"/>
            <a:ext cx="19272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Model Interpretation</a:t>
            </a:r>
            <a:endParaRPr sz="1100" dirty="0">
              <a:solidFill>
                <a:srgbClr val="999999"/>
              </a:solidFill>
            </a:endParaRPr>
          </a:p>
        </p:txBody>
      </p:sp>
      <p:grpSp>
        <p:nvGrpSpPr>
          <p:cNvPr id="229" name="Google Shape;229;p41"/>
          <p:cNvGrpSpPr/>
          <p:nvPr/>
        </p:nvGrpSpPr>
        <p:grpSpPr>
          <a:xfrm>
            <a:off x="224990" y="3111798"/>
            <a:ext cx="174491" cy="174491"/>
            <a:chOff x="6203951" y="2895601"/>
            <a:chExt cx="346075" cy="346075"/>
          </a:xfrm>
        </p:grpSpPr>
        <p:sp>
          <p:nvSpPr>
            <p:cNvPr id="230" name="Google Shape;230;p41"/>
            <p:cNvSpPr/>
            <p:nvPr/>
          </p:nvSpPr>
          <p:spPr>
            <a:xfrm>
              <a:off x="6264276" y="3076576"/>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31" name="Google Shape;231;p41"/>
            <p:cNvSpPr/>
            <p:nvPr/>
          </p:nvSpPr>
          <p:spPr>
            <a:xfrm>
              <a:off x="6324601" y="2940051"/>
              <a:ext cx="90488" cy="150813"/>
            </a:xfrm>
            <a:custGeom>
              <a:avLst/>
              <a:gdLst/>
              <a:ahLst/>
              <a:cxnLst/>
              <a:rect l="l" t="t" r="r" b="b"/>
              <a:pathLst>
                <a:path w="57" h="95" extrusionOk="0">
                  <a:moveTo>
                    <a:pt x="0" y="95"/>
                  </a:moveTo>
                  <a:lnTo>
                    <a:pt x="0" y="38"/>
                  </a:lnTo>
                  <a:lnTo>
                    <a:pt x="57" y="0"/>
                  </a:lnTo>
                  <a:lnTo>
                    <a:pt x="57" y="71"/>
                  </a:lnTo>
                </a:path>
              </a:pathLst>
            </a:custGeom>
            <a:noFill/>
            <a:ln w="14275" cap="rnd" cmpd="sng">
              <a:solidFill>
                <a:srgbClr val="999999"/>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32" name="Google Shape;232;p41"/>
            <p:cNvSpPr/>
            <p:nvPr/>
          </p:nvSpPr>
          <p:spPr>
            <a:xfrm>
              <a:off x="6203951" y="2895601"/>
              <a:ext cx="300000" cy="300000"/>
            </a:xfrm>
            <a:prstGeom prst="rect">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33" name="Google Shape;233;p41"/>
            <p:cNvSpPr/>
            <p:nvPr/>
          </p:nvSpPr>
          <p:spPr>
            <a:xfrm>
              <a:off x="6248401" y="2940051"/>
              <a:ext cx="301625" cy="301625"/>
            </a:xfrm>
            <a:custGeom>
              <a:avLst/>
              <a:gdLst/>
              <a:ahLst/>
              <a:cxnLst/>
              <a:rect l="l" t="t" r="r" b="b"/>
              <a:pathLst>
                <a:path w="190" h="190" extrusionOk="0">
                  <a:moveTo>
                    <a:pt x="180" y="0"/>
                  </a:moveTo>
                  <a:lnTo>
                    <a:pt x="190" y="0"/>
                  </a:lnTo>
                  <a:lnTo>
                    <a:pt x="190" y="190"/>
                  </a:lnTo>
                  <a:lnTo>
                    <a:pt x="0" y="190"/>
                  </a:lnTo>
                  <a:lnTo>
                    <a:pt x="0" y="180"/>
                  </a:lnTo>
                </a:path>
              </a:pathLst>
            </a:custGeom>
            <a:noFill/>
            <a:ln w="14275" cap="rnd" cmpd="sng">
              <a:solidFill>
                <a:srgbClr val="999999"/>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34" name="Google Shape;234;p41"/>
            <p:cNvSpPr/>
            <p:nvPr/>
          </p:nvSpPr>
          <p:spPr>
            <a:xfrm>
              <a:off x="6354764" y="3046413"/>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235" name="Google Shape;235;p41"/>
          <p:cNvGrpSpPr/>
          <p:nvPr/>
        </p:nvGrpSpPr>
        <p:grpSpPr>
          <a:xfrm>
            <a:off x="225311" y="3512616"/>
            <a:ext cx="169071" cy="195063"/>
            <a:chOff x="5581651" y="2895601"/>
            <a:chExt cx="300038" cy="346163"/>
          </a:xfrm>
        </p:grpSpPr>
        <p:sp>
          <p:nvSpPr>
            <p:cNvPr id="236" name="Google Shape;236;p41"/>
            <p:cNvSpPr/>
            <p:nvPr/>
          </p:nvSpPr>
          <p:spPr>
            <a:xfrm>
              <a:off x="5619751" y="3014664"/>
              <a:ext cx="225300" cy="227100"/>
            </a:xfrm>
            <a:prstGeom prst="ellipse">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37" name="Google Shape;237;p41"/>
            <p:cNvSpPr/>
            <p:nvPr/>
          </p:nvSpPr>
          <p:spPr>
            <a:xfrm>
              <a:off x="5702301" y="3098801"/>
              <a:ext cx="58800" cy="58800"/>
            </a:xfrm>
            <a:prstGeom prst="ellipse">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38" name="Google Shape;238;p41"/>
            <p:cNvSpPr/>
            <p:nvPr/>
          </p:nvSpPr>
          <p:spPr>
            <a:xfrm>
              <a:off x="5724526" y="3121026"/>
              <a:ext cx="14400" cy="14400"/>
            </a:xfrm>
            <a:prstGeom prst="ellipse">
              <a:avLst/>
            </a:prstGeom>
            <a:noFill/>
            <a:ln w="1427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39" name="Google Shape;239;p41"/>
            <p:cNvSpPr/>
            <p:nvPr/>
          </p:nvSpPr>
          <p:spPr>
            <a:xfrm>
              <a:off x="5732463" y="3063876"/>
              <a:ext cx="63500" cy="65088"/>
            </a:xfrm>
            <a:custGeom>
              <a:avLst/>
              <a:gdLst/>
              <a:ahLst/>
              <a:cxnLst/>
              <a:rect l="l" t="t" r="r" b="b"/>
              <a:pathLst>
                <a:path w="17" h="17" extrusionOk="0">
                  <a:moveTo>
                    <a:pt x="0" y="0"/>
                  </a:moveTo>
                  <a:cubicBezTo>
                    <a:pt x="10" y="0"/>
                    <a:pt x="17" y="7"/>
                    <a:pt x="17" y="17"/>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40" name="Google Shape;240;p41"/>
            <p:cNvSpPr/>
            <p:nvPr/>
          </p:nvSpPr>
          <p:spPr>
            <a:xfrm>
              <a:off x="5667376" y="3128964"/>
              <a:ext cx="65088" cy="63500"/>
            </a:xfrm>
            <a:custGeom>
              <a:avLst/>
              <a:gdLst/>
              <a:ahLst/>
              <a:cxnLst/>
              <a:rect l="l" t="t" r="r" b="b"/>
              <a:pathLst>
                <a:path w="17" h="17" extrusionOk="0">
                  <a:moveTo>
                    <a:pt x="17" y="17"/>
                  </a:moveTo>
                  <a:cubicBezTo>
                    <a:pt x="7" y="17"/>
                    <a:pt x="0" y="10"/>
                    <a:pt x="0" y="0"/>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41" name="Google Shape;241;p41"/>
            <p:cNvSpPr/>
            <p:nvPr/>
          </p:nvSpPr>
          <p:spPr>
            <a:xfrm>
              <a:off x="5581651" y="2895601"/>
              <a:ext cx="300038" cy="179388"/>
            </a:xfrm>
            <a:custGeom>
              <a:avLst/>
              <a:gdLst/>
              <a:ahLst/>
              <a:cxnLst/>
              <a:rect l="l" t="t" r="r" b="b"/>
              <a:pathLst>
                <a:path w="80" h="48" extrusionOk="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pic>
        <p:nvPicPr>
          <p:cNvPr id="244" name="Google Shape;244;p41"/>
          <p:cNvPicPr preferRelativeResize="0"/>
          <p:nvPr/>
        </p:nvPicPr>
        <p:blipFill>
          <a:blip r:embed="rId3">
            <a:alphaModFix/>
          </a:blip>
          <a:stretch>
            <a:fillRect/>
          </a:stretch>
        </p:blipFill>
        <p:spPr>
          <a:xfrm>
            <a:off x="186575" y="2340693"/>
            <a:ext cx="213225" cy="213225"/>
          </a:xfrm>
          <a:prstGeom prst="rect">
            <a:avLst/>
          </a:prstGeom>
          <a:noFill/>
          <a:ln>
            <a:noFill/>
          </a:ln>
        </p:spPr>
      </p:pic>
      <p:grpSp>
        <p:nvGrpSpPr>
          <p:cNvPr id="17" name="Group 16">
            <a:extLst>
              <a:ext uri="{FF2B5EF4-FFF2-40B4-BE49-F238E27FC236}">
                <a16:creationId xmlns:a16="http://schemas.microsoft.com/office/drawing/2014/main" id="{520F10DF-BE85-6B38-1E21-CF40B3F76BBB}"/>
              </a:ext>
            </a:extLst>
          </p:cNvPr>
          <p:cNvGrpSpPr/>
          <p:nvPr/>
        </p:nvGrpSpPr>
        <p:grpSpPr>
          <a:xfrm>
            <a:off x="2407925" y="1020486"/>
            <a:ext cx="2854344" cy="918600"/>
            <a:chOff x="2407925" y="933025"/>
            <a:chExt cx="2854344" cy="918600"/>
          </a:xfrm>
        </p:grpSpPr>
        <p:sp>
          <p:nvSpPr>
            <p:cNvPr id="248" name="Google Shape;248;p41"/>
            <p:cNvSpPr/>
            <p:nvPr/>
          </p:nvSpPr>
          <p:spPr>
            <a:xfrm>
              <a:off x="2407925" y="933025"/>
              <a:ext cx="2854344" cy="918600"/>
            </a:xfrm>
            <a:prstGeom prst="roundRect">
              <a:avLst>
                <a:gd name="adj" fmla="val 10874"/>
              </a:avLst>
            </a:prstGeom>
            <a:solidFill>
              <a:srgbClr val="0A0A0B">
                <a:alpha val="4392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249" name="Google Shape;249;p41" descr="A person playing a music instrument&#10;&#10;Description automatically generated with low confidence"/>
            <p:cNvPicPr preferRelativeResize="0"/>
            <p:nvPr/>
          </p:nvPicPr>
          <p:blipFill rotWithShape="1">
            <a:blip r:embed="rId4">
              <a:alphaModFix/>
            </a:blip>
            <a:srcRect l="21787" t="7137" r="18585" b="3425"/>
            <a:stretch/>
          </p:blipFill>
          <p:spPr>
            <a:xfrm>
              <a:off x="2559980" y="1068327"/>
              <a:ext cx="644035" cy="644035"/>
            </a:xfrm>
            <a:custGeom>
              <a:avLst/>
              <a:gdLst/>
              <a:ahLst/>
              <a:cxnLst/>
              <a:rect l="l" t="t" r="r" b="b"/>
              <a:pathLst>
                <a:path w="6133671" h="6133671" extrusionOk="0">
                  <a:moveTo>
                    <a:pt x="724325" y="0"/>
                  </a:moveTo>
                  <a:lnTo>
                    <a:pt x="5409346" y="0"/>
                  </a:lnTo>
                  <a:cubicBezTo>
                    <a:pt x="5809380" y="0"/>
                    <a:pt x="6133671" y="324291"/>
                    <a:pt x="6133671" y="724325"/>
                  </a:cubicBezTo>
                  <a:lnTo>
                    <a:pt x="6133671" y="5409346"/>
                  </a:lnTo>
                  <a:cubicBezTo>
                    <a:pt x="6133671" y="5809380"/>
                    <a:pt x="5809380" y="6133671"/>
                    <a:pt x="5409346" y="6133671"/>
                  </a:cubicBezTo>
                  <a:lnTo>
                    <a:pt x="724325" y="6133671"/>
                  </a:lnTo>
                  <a:cubicBezTo>
                    <a:pt x="324291" y="6133671"/>
                    <a:pt x="0" y="5809380"/>
                    <a:pt x="0" y="5409346"/>
                  </a:cubicBezTo>
                  <a:lnTo>
                    <a:pt x="0" y="724325"/>
                  </a:lnTo>
                  <a:cubicBezTo>
                    <a:pt x="0" y="324291"/>
                    <a:pt x="324291" y="0"/>
                    <a:pt x="724325" y="0"/>
                  </a:cubicBezTo>
                  <a:close/>
                </a:path>
              </a:pathLst>
            </a:custGeom>
            <a:noFill/>
            <a:ln>
              <a:noFill/>
            </a:ln>
          </p:spPr>
        </p:pic>
        <p:sp>
          <p:nvSpPr>
            <p:cNvPr id="250" name="Google Shape;250;p41"/>
            <p:cNvSpPr/>
            <p:nvPr/>
          </p:nvSpPr>
          <p:spPr>
            <a:xfrm>
              <a:off x="2559980" y="1068755"/>
              <a:ext cx="648000" cy="647100"/>
            </a:xfrm>
            <a:prstGeom prst="roundRect">
              <a:avLst>
                <a:gd name="adj" fmla="val 7408"/>
              </a:avLst>
            </a:prstGeom>
            <a:gradFill>
              <a:gsLst>
                <a:gs pos="0">
                  <a:schemeClr val="dk1"/>
                </a:gs>
                <a:gs pos="100000">
                  <a:srgbClr val="191414">
                    <a:alpha val="0"/>
                  </a:srgbClr>
                </a:gs>
              </a:gsLst>
              <a:lin ang="1560015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300" dirty="0">
                  <a:solidFill>
                    <a:schemeClr val="lt1"/>
                  </a:solidFill>
                  <a:latin typeface="Quattrocento Sans"/>
                  <a:ea typeface="Quattrocento Sans"/>
                  <a:cs typeface="Quattrocento Sans"/>
                  <a:sym typeface="Quattrocento Sans"/>
                </a:rPr>
                <a:t>1.</a:t>
              </a:r>
              <a:endParaRPr sz="3300" dirty="0">
                <a:solidFill>
                  <a:schemeClr val="lt1"/>
                </a:solidFill>
                <a:latin typeface="Quattrocento Sans"/>
                <a:ea typeface="Quattrocento Sans"/>
                <a:cs typeface="Quattrocento Sans"/>
                <a:sym typeface="Quattrocento Sans"/>
              </a:endParaRPr>
            </a:p>
          </p:txBody>
        </p:sp>
        <p:sp>
          <p:nvSpPr>
            <p:cNvPr id="251" name="Google Shape;251;p41"/>
            <p:cNvSpPr txBox="1"/>
            <p:nvPr/>
          </p:nvSpPr>
          <p:spPr>
            <a:xfrm>
              <a:off x="3441172" y="1166726"/>
              <a:ext cx="1297803" cy="45115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b="1" dirty="0">
                  <a:solidFill>
                    <a:srgbClr val="1DB954"/>
                  </a:solidFill>
                  <a:latin typeface="Quattrocento Sans"/>
                  <a:ea typeface="Quattrocento Sans"/>
                  <a:cs typeface="Quattrocento Sans"/>
                  <a:sym typeface="Quattrocento Sans"/>
                </a:rPr>
                <a:t>Introduction</a:t>
              </a:r>
              <a:endParaRPr b="1" dirty="0">
                <a:solidFill>
                  <a:srgbClr val="1DB954"/>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 dirty="0">
                  <a:solidFill>
                    <a:schemeClr val="lt1"/>
                  </a:solidFill>
                  <a:latin typeface="Quattrocento Sans"/>
                  <a:ea typeface="Quattrocento Sans"/>
                  <a:cs typeface="Quattrocento Sans"/>
                  <a:sym typeface="Quattrocento Sans"/>
                </a:rPr>
                <a:t>Hypothesis</a:t>
              </a:r>
              <a:endParaRPr dirty="0">
                <a:solidFill>
                  <a:schemeClr val="lt1"/>
                </a:solidFill>
                <a:latin typeface="Quattrocento Sans"/>
                <a:ea typeface="Quattrocento Sans"/>
                <a:cs typeface="Quattrocento Sans"/>
                <a:sym typeface="Quattrocento Sans"/>
              </a:endParaRPr>
            </a:p>
          </p:txBody>
        </p:sp>
      </p:grpSp>
      <p:grpSp>
        <p:nvGrpSpPr>
          <p:cNvPr id="16" name="Group 15">
            <a:extLst>
              <a:ext uri="{FF2B5EF4-FFF2-40B4-BE49-F238E27FC236}">
                <a16:creationId xmlns:a16="http://schemas.microsoft.com/office/drawing/2014/main" id="{95426DE7-8304-A8BF-76D6-37106823E0E0}"/>
              </a:ext>
            </a:extLst>
          </p:cNvPr>
          <p:cNvGrpSpPr/>
          <p:nvPr/>
        </p:nvGrpSpPr>
        <p:grpSpPr>
          <a:xfrm>
            <a:off x="5506478" y="1020486"/>
            <a:ext cx="2854800" cy="918600"/>
            <a:chOff x="5506478" y="933025"/>
            <a:chExt cx="2854800" cy="918600"/>
          </a:xfrm>
        </p:grpSpPr>
        <p:sp>
          <p:nvSpPr>
            <p:cNvPr id="267" name="Google Shape;267;p41"/>
            <p:cNvSpPr/>
            <p:nvPr/>
          </p:nvSpPr>
          <p:spPr>
            <a:xfrm>
              <a:off x="5506478" y="933025"/>
              <a:ext cx="2854800" cy="918600"/>
            </a:xfrm>
            <a:prstGeom prst="roundRect">
              <a:avLst>
                <a:gd name="adj" fmla="val 10874"/>
              </a:avLst>
            </a:prstGeom>
            <a:solidFill>
              <a:srgbClr val="0A0A0B">
                <a:alpha val="4392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70" name="Google Shape;270;p41"/>
            <p:cNvSpPr txBox="1"/>
            <p:nvPr/>
          </p:nvSpPr>
          <p:spPr>
            <a:xfrm>
              <a:off x="6515877" y="1204929"/>
              <a:ext cx="1564867" cy="37479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b="1" dirty="0">
                  <a:solidFill>
                    <a:srgbClr val="1DB954"/>
                  </a:solidFill>
                  <a:latin typeface="Quattrocento Sans"/>
                  <a:ea typeface="Quattrocento Sans"/>
                  <a:cs typeface="Quattrocento Sans"/>
                  <a:sym typeface="Quattrocento Sans"/>
                </a:rPr>
                <a:t>Ideal </a:t>
              </a:r>
              <a:endParaRPr b="1" dirty="0">
                <a:solidFill>
                  <a:srgbClr val="1DB954"/>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 b="1" dirty="0">
                  <a:solidFill>
                    <a:srgbClr val="1DB954"/>
                  </a:solidFill>
                  <a:latin typeface="Quattrocento Sans"/>
                  <a:ea typeface="Quattrocento Sans"/>
                  <a:cs typeface="Quattrocento Sans"/>
                  <a:sym typeface="Quattrocento Sans"/>
                </a:rPr>
                <a:t>Experimentation</a:t>
              </a:r>
              <a:endParaRPr dirty="0"/>
            </a:p>
          </p:txBody>
        </p:sp>
        <p:pic>
          <p:nvPicPr>
            <p:cNvPr id="268" name="Google Shape;268;p41" descr="A picture containing engineering drawing&#10;&#10;Description automatically generated"/>
            <p:cNvPicPr preferRelativeResize="0"/>
            <p:nvPr/>
          </p:nvPicPr>
          <p:blipFill rotWithShape="1">
            <a:blip r:embed="rId5">
              <a:alphaModFix/>
            </a:blip>
            <a:srcRect l="34900" t="13135" r="20544" b="20117"/>
            <a:stretch/>
          </p:blipFill>
          <p:spPr>
            <a:xfrm>
              <a:off x="5658537" y="1068581"/>
              <a:ext cx="648344" cy="647489"/>
            </a:xfrm>
            <a:custGeom>
              <a:avLst/>
              <a:gdLst/>
              <a:ahLst/>
              <a:cxnLst/>
              <a:rect l="l" t="t" r="r" b="b"/>
              <a:pathLst>
                <a:path w="1265062" h="1263394" extrusionOk="0">
                  <a:moveTo>
                    <a:pt x="93592" y="0"/>
                  </a:moveTo>
                  <a:lnTo>
                    <a:pt x="1171470" y="0"/>
                  </a:lnTo>
                  <a:cubicBezTo>
                    <a:pt x="1223159" y="0"/>
                    <a:pt x="1265062" y="41903"/>
                    <a:pt x="1265062" y="93592"/>
                  </a:cubicBezTo>
                  <a:lnTo>
                    <a:pt x="1265062" y="1169802"/>
                  </a:lnTo>
                  <a:cubicBezTo>
                    <a:pt x="1265062" y="1221491"/>
                    <a:pt x="1223159" y="1263394"/>
                    <a:pt x="1171470" y="1263394"/>
                  </a:cubicBezTo>
                  <a:lnTo>
                    <a:pt x="93592" y="1263394"/>
                  </a:lnTo>
                  <a:cubicBezTo>
                    <a:pt x="41903" y="1263394"/>
                    <a:pt x="0" y="1221491"/>
                    <a:pt x="0" y="1169802"/>
                  </a:cubicBezTo>
                  <a:lnTo>
                    <a:pt x="0" y="93592"/>
                  </a:lnTo>
                  <a:cubicBezTo>
                    <a:pt x="0" y="41903"/>
                    <a:pt x="41903" y="0"/>
                    <a:pt x="93592" y="0"/>
                  </a:cubicBezTo>
                  <a:close/>
                </a:path>
              </a:pathLst>
            </a:custGeom>
            <a:noFill/>
            <a:ln>
              <a:noFill/>
            </a:ln>
          </p:spPr>
        </p:pic>
        <p:sp>
          <p:nvSpPr>
            <p:cNvPr id="269" name="Google Shape;269;p41"/>
            <p:cNvSpPr/>
            <p:nvPr/>
          </p:nvSpPr>
          <p:spPr>
            <a:xfrm>
              <a:off x="5658537" y="1068581"/>
              <a:ext cx="648000" cy="647100"/>
            </a:xfrm>
            <a:prstGeom prst="roundRect">
              <a:avLst>
                <a:gd name="adj" fmla="val 7408"/>
              </a:avLst>
            </a:prstGeom>
            <a:gradFill>
              <a:gsLst>
                <a:gs pos="0">
                  <a:schemeClr val="dk1"/>
                </a:gs>
                <a:gs pos="100000">
                  <a:srgbClr val="191414">
                    <a:alpha val="0"/>
                  </a:srgbClr>
                </a:gs>
              </a:gsLst>
              <a:lin ang="1560015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300" dirty="0">
                  <a:solidFill>
                    <a:schemeClr val="lt1"/>
                  </a:solidFill>
                  <a:latin typeface="Quattrocento Sans"/>
                  <a:ea typeface="Quattrocento Sans"/>
                  <a:cs typeface="Quattrocento Sans"/>
                  <a:sym typeface="Quattrocento Sans"/>
                </a:rPr>
                <a:t>2.</a:t>
              </a:r>
              <a:endParaRPr sz="3300" dirty="0">
                <a:solidFill>
                  <a:schemeClr val="lt1"/>
                </a:solidFill>
                <a:latin typeface="Quattrocento Sans"/>
                <a:ea typeface="Quattrocento Sans"/>
                <a:cs typeface="Quattrocento Sans"/>
                <a:sym typeface="Quattrocento Sans"/>
              </a:endParaRPr>
            </a:p>
          </p:txBody>
        </p:sp>
      </p:grpSp>
      <p:grpSp>
        <p:nvGrpSpPr>
          <p:cNvPr id="14" name="Group 13">
            <a:extLst>
              <a:ext uri="{FF2B5EF4-FFF2-40B4-BE49-F238E27FC236}">
                <a16:creationId xmlns:a16="http://schemas.microsoft.com/office/drawing/2014/main" id="{28BB4896-2220-4182-6EF5-C780D17E3AC1}"/>
              </a:ext>
            </a:extLst>
          </p:cNvPr>
          <p:cNvGrpSpPr/>
          <p:nvPr/>
        </p:nvGrpSpPr>
        <p:grpSpPr>
          <a:xfrm>
            <a:off x="2407799" y="2125034"/>
            <a:ext cx="2854343" cy="918600"/>
            <a:chOff x="2407924" y="1992450"/>
            <a:chExt cx="2854343" cy="918600"/>
          </a:xfrm>
        </p:grpSpPr>
        <p:sp>
          <p:nvSpPr>
            <p:cNvPr id="280" name="Google Shape;280;p41"/>
            <p:cNvSpPr/>
            <p:nvPr/>
          </p:nvSpPr>
          <p:spPr>
            <a:xfrm>
              <a:off x="2407924" y="1992450"/>
              <a:ext cx="2854343" cy="918600"/>
            </a:xfrm>
            <a:prstGeom prst="roundRect">
              <a:avLst>
                <a:gd name="adj" fmla="val 14340"/>
              </a:avLst>
            </a:prstGeom>
            <a:solidFill>
              <a:srgbClr val="0A0A0B">
                <a:alpha val="4392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281" name="Google Shape;281;p41" descr="A group of people raising their hands&#10;&#10;Description automatically generated with medium confidence"/>
            <p:cNvPicPr preferRelativeResize="0"/>
            <p:nvPr/>
          </p:nvPicPr>
          <p:blipFill rotWithShape="1">
            <a:blip r:embed="rId6">
              <a:alphaModFix/>
            </a:blip>
            <a:srcRect l="18754" t="29939" r="36941" b="3690"/>
            <a:stretch/>
          </p:blipFill>
          <p:spPr>
            <a:xfrm>
              <a:off x="2559980" y="2128184"/>
              <a:ext cx="648344" cy="647489"/>
            </a:xfrm>
            <a:custGeom>
              <a:avLst/>
              <a:gdLst/>
              <a:ahLst/>
              <a:cxnLst/>
              <a:rect l="l" t="t" r="r" b="b"/>
              <a:pathLst>
                <a:path w="1265062" h="1263394" extrusionOk="0">
                  <a:moveTo>
                    <a:pt x="93592" y="0"/>
                  </a:moveTo>
                  <a:lnTo>
                    <a:pt x="1171470" y="0"/>
                  </a:lnTo>
                  <a:cubicBezTo>
                    <a:pt x="1223159" y="0"/>
                    <a:pt x="1265062" y="41903"/>
                    <a:pt x="1265062" y="93592"/>
                  </a:cubicBezTo>
                  <a:lnTo>
                    <a:pt x="1265062" y="1169802"/>
                  </a:lnTo>
                  <a:cubicBezTo>
                    <a:pt x="1265062" y="1221491"/>
                    <a:pt x="1223159" y="1263394"/>
                    <a:pt x="1171470" y="1263394"/>
                  </a:cubicBezTo>
                  <a:lnTo>
                    <a:pt x="93592" y="1263394"/>
                  </a:lnTo>
                  <a:cubicBezTo>
                    <a:pt x="41903" y="1263394"/>
                    <a:pt x="0" y="1221491"/>
                    <a:pt x="0" y="1169802"/>
                  </a:cubicBezTo>
                  <a:lnTo>
                    <a:pt x="0" y="93592"/>
                  </a:lnTo>
                  <a:cubicBezTo>
                    <a:pt x="0" y="41903"/>
                    <a:pt x="41903" y="0"/>
                    <a:pt x="93592" y="0"/>
                  </a:cubicBezTo>
                  <a:close/>
                </a:path>
              </a:pathLst>
            </a:custGeom>
            <a:noFill/>
            <a:ln>
              <a:noFill/>
            </a:ln>
          </p:spPr>
        </p:pic>
        <p:sp>
          <p:nvSpPr>
            <p:cNvPr id="282" name="Google Shape;282;p41"/>
            <p:cNvSpPr/>
            <p:nvPr/>
          </p:nvSpPr>
          <p:spPr>
            <a:xfrm>
              <a:off x="2559980" y="2128184"/>
              <a:ext cx="648000" cy="647100"/>
            </a:xfrm>
            <a:prstGeom prst="roundRect">
              <a:avLst>
                <a:gd name="adj" fmla="val 7408"/>
              </a:avLst>
            </a:prstGeom>
            <a:gradFill>
              <a:gsLst>
                <a:gs pos="0">
                  <a:schemeClr val="dk1"/>
                </a:gs>
                <a:gs pos="100000">
                  <a:srgbClr val="191414">
                    <a:alpha val="0"/>
                  </a:srgbClr>
                </a:gs>
              </a:gsLst>
              <a:lin ang="1560015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300" dirty="0">
                  <a:solidFill>
                    <a:schemeClr val="lt1"/>
                  </a:solidFill>
                  <a:latin typeface="Quattrocento Sans"/>
                  <a:ea typeface="Quattrocento Sans"/>
                  <a:cs typeface="Quattrocento Sans"/>
                  <a:sym typeface="Quattrocento Sans"/>
                </a:rPr>
                <a:t>3.</a:t>
              </a:r>
              <a:endParaRPr sz="3300" dirty="0">
                <a:solidFill>
                  <a:schemeClr val="lt1"/>
                </a:solidFill>
                <a:latin typeface="Quattrocento Sans"/>
                <a:ea typeface="Quattrocento Sans"/>
                <a:cs typeface="Quattrocento Sans"/>
                <a:sym typeface="Quattrocento Sans"/>
              </a:endParaRPr>
            </a:p>
          </p:txBody>
        </p:sp>
        <p:sp>
          <p:nvSpPr>
            <p:cNvPr id="283" name="Google Shape;283;p41"/>
            <p:cNvSpPr txBox="1"/>
            <p:nvPr/>
          </p:nvSpPr>
          <p:spPr>
            <a:xfrm>
              <a:off x="3441172" y="2231267"/>
              <a:ext cx="1297802" cy="44093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b="1" dirty="0">
                  <a:solidFill>
                    <a:srgbClr val="1DB954"/>
                  </a:solidFill>
                  <a:latin typeface="Quattrocento Sans"/>
                  <a:ea typeface="Quattrocento Sans"/>
                  <a:cs typeface="Quattrocento Sans"/>
                  <a:sym typeface="Quattrocento Sans"/>
                </a:rPr>
                <a:t>Data</a:t>
              </a:r>
              <a:endParaRPr b="1" dirty="0">
                <a:solidFill>
                  <a:srgbClr val="1DB954"/>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 dirty="0">
                  <a:solidFill>
                    <a:schemeClr val="lt1"/>
                  </a:solidFill>
                  <a:latin typeface="Quattrocento Sans"/>
                  <a:ea typeface="Quattrocento Sans"/>
                  <a:cs typeface="Quattrocento Sans"/>
                  <a:sym typeface="Quattrocento Sans"/>
                </a:rPr>
                <a:t>Understanding</a:t>
              </a:r>
              <a:endParaRPr dirty="0">
                <a:solidFill>
                  <a:schemeClr val="lt1"/>
                </a:solidFill>
                <a:latin typeface="Quattrocento Sans"/>
                <a:ea typeface="Quattrocento Sans"/>
                <a:cs typeface="Quattrocento Sans"/>
                <a:sym typeface="Quattrocento Sans"/>
              </a:endParaRPr>
            </a:p>
          </p:txBody>
        </p:sp>
      </p:grpSp>
      <p:grpSp>
        <p:nvGrpSpPr>
          <p:cNvPr id="15" name="Group 14">
            <a:extLst>
              <a:ext uri="{FF2B5EF4-FFF2-40B4-BE49-F238E27FC236}">
                <a16:creationId xmlns:a16="http://schemas.microsoft.com/office/drawing/2014/main" id="{E98BDF92-11DF-538F-93F4-D810DD9DEB25}"/>
              </a:ext>
            </a:extLst>
          </p:cNvPr>
          <p:cNvGrpSpPr/>
          <p:nvPr/>
        </p:nvGrpSpPr>
        <p:grpSpPr>
          <a:xfrm>
            <a:off x="5506481" y="2125034"/>
            <a:ext cx="2854343" cy="918600"/>
            <a:chOff x="5506481" y="1997236"/>
            <a:chExt cx="2854343" cy="918600"/>
          </a:xfrm>
        </p:grpSpPr>
        <p:sp>
          <p:nvSpPr>
            <p:cNvPr id="182" name="Google Shape;182;p41"/>
            <p:cNvSpPr/>
            <p:nvPr/>
          </p:nvSpPr>
          <p:spPr>
            <a:xfrm>
              <a:off x="5506481" y="1997236"/>
              <a:ext cx="2854343" cy="918600"/>
            </a:xfrm>
            <a:prstGeom prst="roundRect">
              <a:avLst>
                <a:gd name="adj" fmla="val 10874"/>
              </a:avLst>
            </a:prstGeom>
            <a:solidFill>
              <a:srgbClr val="0A0A0B">
                <a:alpha val="4392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318" name="Google Shape;318;p41" descr="A picture containing microphone&#10;&#10;Description automatically generated"/>
            <p:cNvPicPr preferRelativeResize="0"/>
            <p:nvPr/>
          </p:nvPicPr>
          <p:blipFill rotWithShape="1">
            <a:blip r:embed="rId7">
              <a:alphaModFix/>
            </a:blip>
            <a:srcRect r="33537" b="438"/>
            <a:stretch/>
          </p:blipFill>
          <p:spPr>
            <a:xfrm>
              <a:off x="5655751" y="2131932"/>
              <a:ext cx="649177" cy="649122"/>
            </a:xfrm>
            <a:custGeom>
              <a:avLst/>
              <a:gdLst/>
              <a:ahLst/>
              <a:cxnLst/>
              <a:rect l="l" t="t" r="r" b="b"/>
              <a:pathLst>
                <a:path w="1336787" h="1335024" extrusionOk="0">
                  <a:moveTo>
                    <a:pt x="98899" y="0"/>
                  </a:moveTo>
                  <a:lnTo>
                    <a:pt x="1237888" y="0"/>
                  </a:lnTo>
                  <a:cubicBezTo>
                    <a:pt x="1292508" y="0"/>
                    <a:pt x="1336787" y="44279"/>
                    <a:pt x="1336787" y="98899"/>
                  </a:cubicBezTo>
                  <a:lnTo>
                    <a:pt x="1336787" y="1236125"/>
                  </a:lnTo>
                  <a:cubicBezTo>
                    <a:pt x="1336787" y="1290745"/>
                    <a:pt x="1292508" y="1335024"/>
                    <a:pt x="1237888" y="1335024"/>
                  </a:cubicBezTo>
                  <a:lnTo>
                    <a:pt x="98899" y="1335024"/>
                  </a:lnTo>
                  <a:cubicBezTo>
                    <a:pt x="44279" y="1335024"/>
                    <a:pt x="0" y="1290745"/>
                    <a:pt x="0" y="1236125"/>
                  </a:cubicBezTo>
                  <a:lnTo>
                    <a:pt x="0" y="98899"/>
                  </a:lnTo>
                  <a:cubicBezTo>
                    <a:pt x="0" y="44279"/>
                    <a:pt x="44279" y="0"/>
                    <a:pt x="98899" y="0"/>
                  </a:cubicBezTo>
                  <a:close/>
                </a:path>
              </a:pathLst>
            </a:custGeom>
            <a:noFill/>
            <a:ln>
              <a:noFill/>
            </a:ln>
          </p:spPr>
        </p:pic>
        <p:sp>
          <p:nvSpPr>
            <p:cNvPr id="320" name="Google Shape;320;p41"/>
            <p:cNvSpPr/>
            <p:nvPr/>
          </p:nvSpPr>
          <p:spPr>
            <a:xfrm>
              <a:off x="5655751" y="2131932"/>
              <a:ext cx="649183" cy="649208"/>
            </a:xfrm>
            <a:prstGeom prst="roundRect">
              <a:avLst>
                <a:gd name="adj" fmla="val 7408"/>
              </a:avLst>
            </a:prstGeom>
            <a:gradFill>
              <a:gsLst>
                <a:gs pos="0">
                  <a:schemeClr val="dk1"/>
                </a:gs>
                <a:gs pos="100000">
                  <a:srgbClr val="191414">
                    <a:alpha val="0"/>
                  </a:srgbClr>
                </a:gs>
              </a:gsLst>
              <a:lin ang="1560015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300" dirty="0">
                  <a:solidFill>
                    <a:schemeClr val="lt1"/>
                  </a:solidFill>
                  <a:latin typeface="Quattrocento Sans"/>
                  <a:ea typeface="Quattrocento Sans"/>
                  <a:cs typeface="Quattrocento Sans"/>
                  <a:sym typeface="Quattrocento Sans"/>
                </a:rPr>
                <a:t>4.</a:t>
              </a:r>
              <a:endParaRPr sz="3300" dirty="0">
                <a:solidFill>
                  <a:schemeClr val="lt1"/>
                </a:solidFill>
                <a:latin typeface="Quattrocento Sans"/>
                <a:ea typeface="Quattrocento Sans"/>
                <a:cs typeface="Quattrocento Sans"/>
                <a:sym typeface="Quattrocento Sans"/>
              </a:endParaRPr>
            </a:p>
          </p:txBody>
        </p:sp>
        <p:sp>
          <p:nvSpPr>
            <p:cNvPr id="351" name="Google Shape;351;p41"/>
            <p:cNvSpPr txBox="1"/>
            <p:nvPr/>
          </p:nvSpPr>
          <p:spPr>
            <a:xfrm>
              <a:off x="6475102" y="2249694"/>
              <a:ext cx="1605642" cy="41368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b="1" dirty="0">
                  <a:solidFill>
                    <a:srgbClr val="1DB954"/>
                  </a:solidFill>
                  <a:latin typeface="Quattrocento Sans"/>
                  <a:ea typeface="Quattrocento Sans"/>
                  <a:cs typeface="Quattrocento Sans"/>
                  <a:sym typeface="Quattrocento Sans"/>
                </a:rPr>
                <a:t>Model</a:t>
              </a:r>
              <a:endParaRPr b="1" dirty="0">
                <a:solidFill>
                  <a:srgbClr val="1DB954"/>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 dirty="0">
                  <a:solidFill>
                    <a:schemeClr val="lt1"/>
                  </a:solidFill>
                  <a:latin typeface="Quattrocento Sans"/>
                  <a:ea typeface="Quattrocento Sans"/>
                  <a:cs typeface="Quattrocento Sans"/>
                  <a:sym typeface="Quattrocento Sans"/>
                </a:rPr>
                <a:t>Analysis</a:t>
              </a:r>
              <a:endParaRPr dirty="0">
                <a:solidFill>
                  <a:schemeClr val="lt1"/>
                </a:solidFill>
                <a:latin typeface="Quattrocento Sans"/>
                <a:ea typeface="Quattrocento Sans"/>
                <a:cs typeface="Quattrocento Sans"/>
                <a:sym typeface="Quattrocento Sans"/>
              </a:endParaRPr>
            </a:p>
          </p:txBody>
        </p:sp>
      </p:grpSp>
      <p:sp>
        <p:nvSpPr>
          <p:cNvPr id="352" name="Google Shape;352;p41"/>
          <p:cNvSpPr/>
          <p:nvPr/>
        </p:nvSpPr>
        <p:spPr>
          <a:xfrm>
            <a:off x="126539" y="994508"/>
            <a:ext cx="1722600" cy="275100"/>
          </a:xfrm>
          <a:prstGeom prst="roundRect">
            <a:avLst>
              <a:gd name="adj" fmla="val 16667"/>
            </a:avLst>
          </a:prstGeom>
          <a:gradFill>
            <a:gsLst>
              <a:gs pos="0">
                <a:srgbClr val="7F7F7F">
                  <a:alpha val="44705"/>
                </a:srgbClr>
              </a:gs>
              <a:gs pos="100000">
                <a:srgbClr val="191414">
                  <a:alpha val="24705"/>
                </a:srgbClr>
              </a:gs>
            </a:gsLst>
            <a:lin ang="4199895" scaled="0"/>
          </a:gradFill>
          <a:ln>
            <a:noFill/>
          </a:ln>
        </p:spPr>
        <p:txBody>
          <a:bodyPr spcFirstLastPara="1" wrap="square" lIns="513000" tIns="34275" rIns="68575" bIns="34275" anchor="ctr" anchorCtr="0">
            <a:noAutofit/>
          </a:bodyPr>
          <a:lstStyle/>
          <a:p>
            <a:pPr marL="0" marR="0" lvl="0" indent="-114300" algn="l" rtl="0">
              <a:spcBef>
                <a:spcPts val="0"/>
              </a:spcBef>
              <a:spcAft>
                <a:spcPts val="0"/>
              </a:spcAft>
              <a:buNone/>
            </a:pPr>
            <a:endParaRPr sz="1100"/>
          </a:p>
        </p:txBody>
      </p:sp>
      <p:grpSp>
        <p:nvGrpSpPr>
          <p:cNvPr id="356" name="Google Shape;356;p41"/>
          <p:cNvGrpSpPr/>
          <p:nvPr/>
        </p:nvGrpSpPr>
        <p:grpSpPr>
          <a:xfrm>
            <a:off x="215279" y="1045350"/>
            <a:ext cx="194119" cy="169149"/>
            <a:chOff x="7005638" y="3648076"/>
            <a:chExt cx="344488" cy="300175"/>
          </a:xfrm>
        </p:grpSpPr>
        <p:sp>
          <p:nvSpPr>
            <p:cNvPr id="357" name="Google Shape;357;p41"/>
            <p:cNvSpPr/>
            <p:nvPr/>
          </p:nvSpPr>
          <p:spPr>
            <a:xfrm>
              <a:off x="7005638" y="3648076"/>
              <a:ext cx="344488"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358" name="Google Shape;358;p41"/>
            <p:cNvCxnSpPr/>
            <p:nvPr/>
          </p:nvCxnSpPr>
          <p:spPr>
            <a:xfrm>
              <a:off x="7072313" y="3948113"/>
              <a:ext cx="211200" cy="0"/>
            </a:xfrm>
            <a:prstGeom prst="straightConnector1">
              <a:avLst/>
            </a:prstGeom>
            <a:noFill/>
            <a:ln w="9525" cap="rnd" cmpd="sng">
              <a:solidFill>
                <a:schemeClr val="lt1"/>
              </a:solidFill>
              <a:prstDash val="solid"/>
              <a:round/>
              <a:headEnd type="none" w="med" len="med"/>
              <a:tailEnd type="none" w="med" len="med"/>
            </a:ln>
          </p:spPr>
        </p:cxnSp>
        <p:cxnSp>
          <p:nvCxnSpPr>
            <p:cNvPr id="359" name="Google Shape;359;p41"/>
            <p:cNvCxnSpPr/>
            <p:nvPr/>
          </p:nvCxnSpPr>
          <p:spPr>
            <a:xfrm>
              <a:off x="7178676" y="3917951"/>
              <a:ext cx="0" cy="30300"/>
            </a:xfrm>
            <a:prstGeom prst="straightConnector1">
              <a:avLst/>
            </a:prstGeom>
            <a:noFill/>
            <a:ln w="9525" cap="rnd" cmpd="sng">
              <a:solidFill>
                <a:schemeClr val="lt1"/>
              </a:solidFill>
              <a:prstDash val="solid"/>
              <a:round/>
              <a:headEnd type="none" w="med" len="med"/>
              <a:tailEnd type="none" w="med" len="med"/>
            </a:ln>
          </p:spPr>
        </p:cxnSp>
        <p:sp>
          <p:nvSpPr>
            <p:cNvPr id="360" name="Google Shape;360;p41"/>
            <p:cNvSpPr/>
            <p:nvPr/>
          </p:nvSpPr>
          <p:spPr>
            <a:xfrm>
              <a:off x="7170738" y="3881438"/>
              <a:ext cx="14400" cy="14400"/>
            </a:xfrm>
            <a:prstGeom prst="ellipse">
              <a:avLst/>
            </a:pr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361" name="Google Shape;361;p41"/>
            <p:cNvCxnSpPr/>
            <p:nvPr/>
          </p:nvCxnSpPr>
          <p:spPr>
            <a:xfrm>
              <a:off x="7005638" y="3857626"/>
              <a:ext cx="344400" cy="0"/>
            </a:xfrm>
            <a:prstGeom prst="straightConnector1">
              <a:avLst/>
            </a:prstGeom>
            <a:noFill/>
            <a:ln w="9525" cap="flat" cmpd="sng">
              <a:solidFill>
                <a:schemeClr val="lt1"/>
              </a:solidFill>
              <a:prstDash val="solid"/>
              <a:round/>
              <a:headEnd type="none" w="med" len="med"/>
              <a:tailEnd type="none" w="med" len="med"/>
            </a:ln>
          </p:spPr>
        </p:cxnSp>
        <p:sp>
          <p:nvSpPr>
            <p:cNvPr id="362" name="Google Shape;362;p41"/>
            <p:cNvSpPr/>
            <p:nvPr/>
          </p:nvSpPr>
          <p:spPr>
            <a:xfrm>
              <a:off x="7140576" y="3703638"/>
              <a:ext cx="82550" cy="101600"/>
            </a:xfrm>
            <a:custGeom>
              <a:avLst/>
              <a:gdLst/>
              <a:ahLst/>
              <a:cxnLst/>
              <a:rect l="l" t="t" r="r" b="b"/>
              <a:pathLst>
                <a:path w="52" h="64" extrusionOk="0">
                  <a:moveTo>
                    <a:pt x="0" y="0"/>
                  </a:moveTo>
                  <a:lnTo>
                    <a:pt x="0" y="64"/>
                  </a:lnTo>
                  <a:lnTo>
                    <a:pt x="52" y="33"/>
                  </a:lnTo>
                  <a:lnTo>
                    <a:pt x="0" y="0"/>
                  </a:lnTo>
                  <a:close/>
                </a:path>
              </a:pathLst>
            </a:cu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sp>
        <p:nvSpPr>
          <p:cNvPr id="363" name="Google Shape;363;p41"/>
          <p:cNvSpPr/>
          <p:nvPr/>
        </p:nvSpPr>
        <p:spPr>
          <a:xfrm>
            <a:off x="2234315" y="-450274"/>
            <a:ext cx="1722600" cy="275100"/>
          </a:xfrm>
          <a:prstGeom prst="roundRect">
            <a:avLst>
              <a:gd name="adj" fmla="val 16667"/>
            </a:avLst>
          </a:prstGeom>
          <a:gradFill>
            <a:gsLst>
              <a:gs pos="0">
                <a:srgbClr val="7F7F7F">
                  <a:alpha val="44705"/>
                </a:srgbClr>
              </a:gs>
              <a:gs pos="100000">
                <a:srgbClr val="191414">
                  <a:alpha val="24705"/>
                </a:srgbClr>
              </a:gs>
            </a:gsLst>
            <a:lin ang="4199895" scaled="0"/>
          </a:gradFill>
          <a:ln>
            <a:noFill/>
          </a:ln>
        </p:spPr>
        <p:txBody>
          <a:bodyPr spcFirstLastPara="1" wrap="square" lIns="513000" tIns="34275" rIns="68575" bIns="34275" anchor="ctr" anchorCtr="0">
            <a:noAutofit/>
          </a:bodyPr>
          <a:lstStyle/>
          <a:p>
            <a:pPr marL="0" marR="0" lvl="0" indent="-114300" algn="l" rtl="0">
              <a:spcBef>
                <a:spcPts val="0"/>
              </a:spcBef>
              <a:spcAft>
                <a:spcPts val="0"/>
              </a:spcAft>
              <a:buNone/>
            </a:pPr>
            <a:endParaRPr sz="1100"/>
          </a:p>
        </p:txBody>
      </p:sp>
      <p:grpSp>
        <p:nvGrpSpPr>
          <p:cNvPr id="13" name="Group 12">
            <a:extLst>
              <a:ext uri="{FF2B5EF4-FFF2-40B4-BE49-F238E27FC236}">
                <a16:creationId xmlns:a16="http://schemas.microsoft.com/office/drawing/2014/main" id="{B3CEC547-6E2D-17A1-E03A-381B93F6F24D}"/>
              </a:ext>
            </a:extLst>
          </p:cNvPr>
          <p:cNvGrpSpPr/>
          <p:nvPr/>
        </p:nvGrpSpPr>
        <p:grpSpPr>
          <a:xfrm>
            <a:off x="2407799" y="3278825"/>
            <a:ext cx="2854343" cy="918600"/>
            <a:chOff x="2407799" y="3024380"/>
            <a:chExt cx="2854343" cy="918600"/>
          </a:xfrm>
        </p:grpSpPr>
        <p:sp>
          <p:nvSpPr>
            <p:cNvPr id="3" name="Google Shape;182;p41">
              <a:extLst>
                <a:ext uri="{FF2B5EF4-FFF2-40B4-BE49-F238E27FC236}">
                  <a16:creationId xmlns:a16="http://schemas.microsoft.com/office/drawing/2014/main" id="{EAE74639-08AC-EC7F-A7F1-24F66D1A026A}"/>
                </a:ext>
              </a:extLst>
            </p:cNvPr>
            <p:cNvSpPr/>
            <p:nvPr/>
          </p:nvSpPr>
          <p:spPr>
            <a:xfrm>
              <a:off x="2407799" y="3024380"/>
              <a:ext cx="2854343" cy="918600"/>
            </a:xfrm>
            <a:prstGeom prst="roundRect">
              <a:avLst>
                <a:gd name="adj" fmla="val 10874"/>
              </a:avLst>
            </a:prstGeom>
            <a:solidFill>
              <a:srgbClr val="0A0A0B">
                <a:alpha val="4392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310" name="Google Shape;310;p41" descr="A picture containing indoor, black&#10;&#10;Description automatically generated"/>
            <p:cNvPicPr preferRelativeResize="0"/>
            <p:nvPr/>
          </p:nvPicPr>
          <p:blipFill rotWithShape="1">
            <a:blip r:embed="rId8">
              <a:alphaModFix/>
            </a:blip>
            <a:srcRect t="13845" r="5258" b="23074"/>
            <a:stretch/>
          </p:blipFill>
          <p:spPr>
            <a:xfrm>
              <a:off x="2604343" y="3169889"/>
              <a:ext cx="648342" cy="647487"/>
            </a:xfrm>
            <a:custGeom>
              <a:avLst/>
              <a:gdLst/>
              <a:ahLst/>
              <a:cxnLst/>
              <a:rect l="l" t="t" r="r" b="b"/>
              <a:pathLst>
                <a:path w="1336787" h="1335024" extrusionOk="0">
                  <a:moveTo>
                    <a:pt x="98899" y="0"/>
                  </a:moveTo>
                  <a:lnTo>
                    <a:pt x="1237888" y="0"/>
                  </a:lnTo>
                  <a:cubicBezTo>
                    <a:pt x="1292508" y="0"/>
                    <a:pt x="1336787" y="44279"/>
                    <a:pt x="1336787" y="98899"/>
                  </a:cubicBezTo>
                  <a:lnTo>
                    <a:pt x="1336787" y="1236125"/>
                  </a:lnTo>
                  <a:cubicBezTo>
                    <a:pt x="1336787" y="1290745"/>
                    <a:pt x="1292508" y="1335024"/>
                    <a:pt x="1237888" y="1335024"/>
                  </a:cubicBezTo>
                  <a:lnTo>
                    <a:pt x="98899" y="1335024"/>
                  </a:lnTo>
                  <a:cubicBezTo>
                    <a:pt x="44279" y="1335024"/>
                    <a:pt x="0" y="1290745"/>
                    <a:pt x="0" y="1236125"/>
                  </a:cubicBezTo>
                  <a:lnTo>
                    <a:pt x="0" y="98899"/>
                  </a:lnTo>
                  <a:cubicBezTo>
                    <a:pt x="0" y="44279"/>
                    <a:pt x="44279" y="0"/>
                    <a:pt x="98899" y="0"/>
                  </a:cubicBezTo>
                  <a:close/>
                </a:path>
              </a:pathLst>
            </a:custGeom>
            <a:noFill/>
            <a:ln>
              <a:noFill/>
            </a:ln>
          </p:spPr>
        </p:pic>
        <p:sp>
          <p:nvSpPr>
            <p:cNvPr id="315" name="Google Shape;315;p41"/>
            <p:cNvSpPr/>
            <p:nvPr/>
          </p:nvSpPr>
          <p:spPr>
            <a:xfrm>
              <a:off x="2566102" y="3159080"/>
              <a:ext cx="649200" cy="649200"/>
            </a:xfrm>
            <a:prstGeom prst="roundRect">
              <a:avLst>
                <a:gd name="adj" fmla="val 7408"/>
              </a:avLst>
            </a:prstGeom>
            <a:gradFill>
              <a:gsLst>
                <a:gs pos="0">
                  <a:schemeClr val="dk1"/>
                </a:gs>
                <a:gs pos="100000">
                  <a:srgbClr val="191414">
                    <a:alpha val="0"/>
                  </a:srgbClr>
                </a:gs>
              </a:gsLst>
              <a:lin ang="1560015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300" dirty="0">
                  <a:solidFill>
                    <a:schemeClr val="lt1"/>
                  </a:solidFill>
                  <a:latin typeface="Quattrocento Sans"/>
                  <a:ea typeface="Quattrocento Sans"/>
                  <a:cs typeface="Quattrocento Sans"/>
                  <a:sym typeface="Quattrocento Sans"/>
                </a:rPr>
                <a:t>5.</a:t>
              </a:r>
              <a:endParaRPr sz="3300" dirty="0">
                <a:solidFill>
                  <a:schemeClr val="lt1"/>
                </a:solidFill>
                <a:latin typeface="Quattrocento Sans"/>
                <a:ea typeface="Quattrocento Sans"/>
                <a:cs typeface="Quattrocento Sans"/>
                <a:sym typeface="Quattrocento Sans"/>
              </a:endParaRPr>
            </a:p>
          </p:txBody>
        </p:sp>
        <p:sp>
          <p:nvSpPr>
            <p:cNvPr id="4" name="Google Shape;351;p41">
              <a:extLst>
                <a:ext uri="{FF2B5EF4-FFF2-40B4-BE49-F238E27FC236}">
                  <a16:creationId xmlns:a16="http://schemas.microsoft.com/office/drawing/2014/main" id="{4C5C8F6A-DDE8-25E7-54A0-03BCA9ED38C0}"/>
                </a:ext>
              </a:extLst>
            </p:cNvPr>
            <p:cNvSpPr txBox="1"/>
            <p:nvPr/>
          </p:nvSpPr>
          <p:spPr>
            <a:xfrm>
              <a:off x="3441172" y="3273060"/>
              <a:ext cx="1297802" cy="42124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b="1" dirty="0">
                  <a:solidFill>
                    <a:srgbClr val="1DB954"/>
                  </a:solidFill>
                  <a:latin typeface="Quattrocento Sans"/>
                  <a:ea typeface="Quattrocento Sans"/>
                  <a:cs typeface="Quattrocento Sans"/>
                  <a:sym typeface="Quattrocento Sans"/>
                </a:rPr>
                <a:t>Conclusion</a:t>
              </a:r>
            </a:p>
            <a:p>
              <a:pPr marL="0" marR="0" lvl="0" indent="0" algn="l" rtl="0">
                <a:spcBef>
                  <a:spcPts val="0"/>
                </a:spcBef>
                <a:spcAft>
                  <a:spcPts val="0"/>
                </a:spcAft>
                <a:buNone/>
              </a:pPr>
              <a:r>
                <a:rPr lang="en-US" dirty="0">
                  <a:solidFill>
                    <a:schemeClr val="bg1"/>
                  </a:solidFill>
                  <a:latin typeface="Quattrocento Sans"/>
                  <a:ea typeface="Quattrocento Sans"/>
                  <a:cs typeface="Quattrocento Sans"/>
                  <a:sym typeface="Quattrocento Sans"/>
                </a:rPr>
                <a:t>Limitations</a:t>
              </a:r>
              <a:endParaRPr dirty="0">
                <a:solidFill>
                  <a:schemeClr val="bg1"/>
                </a:solidFill>
                <a:latin typeface="Quattrocento Sans"/>
                <a:ea typeface="Quattrocento Sans"/>
                <a:cs typeface="Quattrocento Sans"/>
                <a:sym typeface="Quattrocento Sans"/>
              </a:endParaRPr>
            </a:p>
          </p:txBody>
        </p:sp>
      </p:grpSp>
      <p:grpSp>
        <p:nvGrpSpPr>
          <p:cNvPr id="12" name="Group 11">
            <a:extLst>
              <a:ext uri="{FF2B5EF4-FFF2-40B4-BE49-F238E27FC236}">
                <a16:creationId xmlns:a16="http://schemas.microsoft.com/office/drawing/2014/main" id="{E4A72B2B-0B44-79CE-38F3-C91CDE4BF48C}"/>
              </a:ext>
            </a:extLst>
          </p:cNvPr>
          <p:cNvGrpSpPr/>
          <p:nvPr/>
        </p:nvGrpSpPr>
        <p:grpSpPr>
          <a:xfrm>
            <a:off x="5509312" y="3278825"/>
            <a:ext cx="2851512" cy="918600"/>
            <a:chOff x="5509312" y="3024601"/>
            <a:chExt cx="2851512" cy="918600"/>
          </a:xfrm>
        </p:grpSpPr>
        <p:sp>
          <p:nvSpPr>
            <p:cNvPr id="6" name="Google Shape;182;p41">
              <a:extLst>
                <a:ext uri="{FF2B5EF4-FFF2-40B4-BE49-F238E27FC236}">
                  <a16:creationId xmlns:a16="http://schemas.microsoft.com/office/drawing/2014/main" id="{9F86DD26-754D-03BF-F388-EA42195F43F5}"/>
                </a:ext>
              </a:extLst>
            </p:cNvPr>
            <p:cNvSpPr/>
            <p:nvPr/>
          </p:nvSpPr>
          <p:spPr>
            <a:xfrm>
              <a:off x="5509312" y="3024601"/>
              <a:ext cx="2851512" cy="918600"/>
            </a:xfrm>
            <a:prstGeom prst="roundRect">
              <a:avLst>
                <a:gd name="adj" fmla="val 10874"/>
              </a:avLst>
            </a:prstGeom>
            <a:solidFill>
              <a:srgbClr val="0A0A0B">
                <a:alpha val="4392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7" name="Google Shape;351;p41">
              <a:extLst>
                <a:ext uri="{FF2B5EF4-FFF2-40B4-BE49-F238E27FC236}">
                  <a16:creationId xmlns:a16="http://schemas.microsoft.com/office/drawing/2014/main" id="{4C9AAD15-36A8-9655-2A01-2BA46E7C9091}"/>
                </a:ext>
              </a:extLst>
            </p:cNvPr>
            <p:cNvSpPr txBox="1"/>
            <p:nvPr/>
          </p:nvSpPr>
          <p:spPr>
            <a:xfrm>
              <a:off x="6518832" y="3323401"/>
              <a:ext cx="924300" cy="321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b="1" dirty="0">
                  <a:solidFill>
                    <a:srgbClr val="1BB953"/>
                  </a:solidFill>
                  <a:latin typeface="Quattrocento Sans"/>
                  <a:ea typeface="Quattrocento Sans"/>
                  <a:cs typeface="Quattrocento Sans"/>
                  <a:sym typeface="Quattrocento Sans"/>
                </a:rPr>
                <a:t>Q&amp;A</a:t>
              </a:r>
              <a:endParaRPr b="1" dirty="0">
                <a:solidFill>
                  <a:srgbClr val="1BB953"/>
                </a:solidFill>
                <a:latin typeface="Quattrocento Sans"/>
                <a:ea typeface="Quattrocento Sans"/>
                <a:cs typeface="Quattrocento Sans"/>
                <a:sym typeface="Quattrocento Sans"/>
              </a:endParaRPr>
            </a:p>
          </p:txBody>
        </p:sp>
        <p:grpSp>
          <p:nvGrpSpPr>
            <p:cNvPr id="5" name="Group 4">
              <a:extLst>
                <a:ext uri="{FF2B5EF4-FFF2-40B4-BE49-F238E27FC236}">
                  <a16:creationId xmlns:a16="http://schemas.microsoft.com/office/drawing/2014/main" id="{F345E05B-1D73-ADEE-DA2D-0DF55E536D08}"/>
                </a:ext>
              </a:extLst>
            </p:cNvPr>
            <p:cNvGrpSpPr>
              <a:grpSpLocks noChangeAspect="1"/>
            </p:cNvGrpSpPr>
            <p:nvPr/>
          </p:nvGrpSpPr>
          <p:grpSpPr>
            <a:xfrm>
              <a:off x="5652211" y="3159901"/>
              <a:ext cx="648779" cy="648000"/>
              <a:chOff x="5723876" y="3194146"/>
              <a:chExt cx="1002604" cy="1001400"/>
            </a:xfrm>
          </p:grpSpPr>
          <p:pic>
            <p:nvPicPr>
              <p:cNvPr id="308" name="Google Shape;308;p41" descr="A picture containing text, indoor&#10;&#10;Description automatically generated"/>
              <p:cNvPicPr preferRelativeResize="0"/>
              <p:nvPr/>
            </p:nvPicPr>
            <p:blipFill rotWithShape="1">
              <a:blip r:embed="rId9">
                <a:alphaModFix/>
              </a:blip>
              <a:srcRect l="18928" t="6513" r="26788" b="12172"/>
              <a:stretch/>
            </p:blipFill>
            <p:spPr>
              <a:xfrm>
                <a:off x="5723876" y="3194146"/>
                <a:ext cx="1002590" cy="1001268"/>
              </a:xfrm>
              <a:custGeom>
                <a:avLst/>
                <a:gdLst/>
                <a:ahLst/>
                <a:cxnLst/>
                <a:rect l="l" t="t" r="r" b="b"/>
                <a:pathLst>
                  <a:path w="1336787" h="1335024" extrusionOk="0">
                    <a:moveTo>
                      <a:pt x="98899" y="0"/>
                    </a:moveTo>
                    <a:lnTo>
                      <a:pt x="1237888" y="0"/>
                    </a:lnTo>
                    <a:cubicBezTo>
                      <a:pt x="1292508" y="0"/>
                      <a:pt x="1336787" y="44279"/>
                      <a:pt x="1336787" y="98899"/>
                    </a:cubicBezTo>
                    <a:lnTo>
                      <a:pt x="1336787" y="1236125"/>
                    </a:lnTo>
                    <a:cubicBezTo>
                      <a:pt x="1336787" y="1290745"/>
                      <a:pt x="1292508" y="1335024"/>
                      <a:pt x="1237888" y="1335024"/>
                    </a:cubicBezTo>
                    <a:lnTo>
                      <a:pt x="98899" y="1335024"/>
                    </a:lnTo>
                    <a:cubicBezTo>
                      <a:pt x="44279" y="1335024"/>
                      <a:pt x="0" y="1290745"/>
                      <a:pt x="0" y="1236125"/>
                    </a:cubicBezTo>
                    <a:lnTo>
                      <a:pt x="0" y="98899"/>
                    </a:lnTo>
                    <a:cubicBezTo>
                      <a:pt x="0" y="44279"/>
                      <a:pt x="44279" y="0"/>
                      <a:pt x="98899" y="0"/>
                    </a:cubicBezTo>
                    <a:close/>
                  </a:path>
                </a:pathLst>
              </a:custGeom>
              <a:noFill/>
              <a:ln>
                <a:noFill/>
              </a:ln>
            </p:spPr>
          </p:pic>
          <p:sp>
            <p:nvSpPr>
              <p:cNvPr id="324" name="Google Shape;324;p41"/>
              <p:cNvSpPr/>
              <p:nvPr/>
            </p:nvSpPr>
            <p:spPr>
              <a:xfrm>
                <a:off x="5723879" y="3194146"/>
                <a:ext cx="1002601" cy="1001400"/>
              </a:xfrm>
              <a:prstGeom prst="roundRect">
                <a:avLst>
                  <a:gd name="adj" fmla="val 7408"/>
                </a:avLst>
              </a:prstGeom>
              <a:gradFill>
                <a:gsLst>
                  <a:gs pos="0">
                    <a:schemeClr val="dk1"/>
                  </a:gs>
                  <a:gs pos="100000">
                    <a:srgbClr val="191414">
                      <a:alpha val="0"/>
                    </a:srgbClr>
                  </a:gs>
                </a:gsLst>
                <a:lin ang="1560015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300" dirty="0">
                    <a:solidFill>
                      <a:schemeClr val="lt1"/>
                    </a:solidFill>
                    <a:latin typeface="Quattrocento Sans"/>
                    <a:ea typeface="Quattrocento Sans"/>
                    <a:cs typeface="Quattrocento Sans"/>
                    <a:sym typeface="Quattrocento Sans"/>
                  </a:rPr>
                  <a:t>6.</a:t>
                </a:r>
                <a:endParaRPr sz="3300" dirty="0">
                  <a:solidFill>
                    <a:schemeClr val="lt1"/>
                  </a:solidFill>
                  <a:latin typeface="Quattrocento Sans"/>
                  <a:ea typeface="Quattrocento Sans"/>
                  <a:cs typeface="Quattrocento Sans"/>
                  <a:sym typeface="Quattrocento Sans"/>
                </a:endParaRPr>
              </a:p>
            </p:txBody>
          </p:sp>
        </p:grpSp>
      </p:grpSp>
      <p:sp>
        <p:nvSpPr>
          <p:cNvPr id="18" name="Google Shape;187;p41">
            <a:extLst>
              <a:ext uri="{FF2B5EF4-FFF2-40B4-BE49-F238E27FC236}">
                <a16:creationId xmlns:a16="http://schemas.microsoft.com/office/drawing/2014/main" id="{51837FC0-CB3E-A095-3E39-4DB4EC0368EA}"/>
              </a:ext>
            </a:extLst>
          </p:cNvPr>
          <p:cNvSpPr/>
          <p:nvPr/>
        </p:nvSpPr>
        <p:spPr>
          <a:xfrm>
            <a:off x="-17385" y="138691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Hypothesis</a:t>
            </a:r>
            <a:endParaRPr sz="1100" dirty="0">
              <a:solidFill>
                <a:srgbClr val="999999"/>
              </a:solidFill>
            </a:endParaRPr>
          </a:p>
        </p:txBody>
      </p:sp>
      <p:sp>
        <p:nvSpPr>
          <p:cNvPr id="19" name="Google Shape;187;p41">
            <a:extLst>
              <a:ext uri="{FF2B5EF4-FFF2-40B4-BE49-F238E27FC236}">
                <a16:creationId xmlns:a16="http://schemas.microsoft.com/office/drawing/2014/main" id="{62CC1680-086C-996B-086A-6DD12CE3CD6E}"/>
              </a:ext>
            </a:extLst>
          </p:cNvPr>
          <p:cNvSpPr/>
          <p:nvPr/>
        </p:nvSpPr>
        <p:spPr>
          <a:xfrm>
            <a:off x="-17385" y="992283"/>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chemeClr val="bg1"/>
                </a:solidFill>
                <a:latin typeface="Quattrocento Sans"/>
                <a:sym typeface="Quattrocento Sans"/>
              </a:rPr>
              <a:t>Overview</a:t>
            </a:r>
            <a:endParaRPr sz="1100" dirty="0">
              <a:solidFill>
                <a:schemeClr val="bg1"/>
              </a:solidFill>
            </a:endParaRPr>
          </a:p>
        </p:txBody>
      </p:sp>
      <p:sp>
        <p:nvSpPr>
          <p:cNvPr id="21" name="Google Shape;188;p41">
            <a:extLst>
              <a:ext uri="{FF2B5EF4-FFF2-40B4-BE49-F238E27FC236}">
                <a16:creationId xmlns:a16="http://schemas.microsoft.com/office/drawing/2014/main" id="{1CDBE6AD-5F2B-74B3-A19E-FB07CC18E8DD}"/>
              </a:ext>
            </a:extLst>
          </p:cNvPr>
          <p:cNvSpPr/>
          <p:nvPr/>
        </p:nvSpPr>
        <p:spPr>
          <a:xfrm>
            <a:off x="-17385" y="395846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rgbClr val="999999"/>
                </a:solidFill>
                <a:latin typeface="Quattrocento Sans"/>
                <a:ea typeface="Quattrocento Sans"/>
                <a:cs typeface="Quattrocento Sans"/>
                <a:sym typeface="Quattrocento Sans"/>
              </a:rPr>
              <a:t>Conclusion</a:t>
            </a:r>
            <a:endParaRPr sz="1100">
              <a:solidFill>
                <a:srgbClr val="999999"/>
              </a:solidFill>
            </a:endParaRPr>
          </a:p>
        </p:txBody>
      </p:sp>
      <p:sp>
        <p:nvSpPr>
          <p:cNvPr id="22" name="Google Shape;189;p41">
            <a:extLst>
              <a:ext uri="{FF2B5EF4-FFF2-40B4-BE49-F238E27FC236}">
                <a16:creationId xmlns:a16="http://schemas.microsoft.com/office/drawing/2014/main" id="{81A07560-129B-6ECD-B9DF-D85F4A457588}"/>
              </a:ext>
            </a:extLst>
          </p:cNvPr>
          <p:cNvSpPr/>
          <p:nvPr/>
        </p:nvSpPr>
        <p:spPr>
          <a:xfrm>
            <a:off x="-17385" y="4349200"/>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rgbClr val="999999"/>
                </a:solidFill>
                <a:latin typeface="Quattrocento Sans"/>
                <a:ea typeface="Quattrocento Sans"/>
                <a:cs typeface="Quattrocento Sans"/>
                <a:sym typeface="Quattrocento Sans"/>
              </a:rPr>
              <a:t>Q&amp;A</a:t>
            </a:r>
            <a:endParaRPr sz="1100">
              <a:solidFill>
                <a:srgbClr val="999999"/>
              </a:solidFill>
            </a:endParaRPr>
          </a:p>
        </p:txBody>
      </p:sp>
      <p:pic>
        <p:nvPicPr>
          <p:cNvPr id="23" name="Google Shape;242;p41" descr="Badge Question Mark outline">
            <a:extLst>
              <a:ext uri="{FF2B5EF4-FFF2-40B4-BE49-F238E27FC236}">
                <a16:creationId xmlns:a16="http://schemas.microsoft.com/office/drawing/2014/main" id="{A62BBD4F-9E2E-9917-7201-E53927BA0FE3}"/>
              </a:ext>
            </a:extLst>
          </p:cNvPr>
          <p:cNvPicPr preferRelativeResize="0"/>
          <p:nvPr/>
        </p:nvPicPr>
        <p:blipFill rotWithShape="1">
          <a:blip r:embed="rId10">
            <a:alphaModFix/>
            <a:extLst>
              <a:ext uri="{BEBA8EAE-BF5A-486C-A8C5-ECC9F3942E4B}">
                <a14:imgProps xmlns:a14="http://schemas.microsoft.com/office/drawing/2010/main">
                  <a14:imgLayer r:embed="rId11">
                    <a14:imgEffect>
                      <a14:brightnessContrast bright="-20000"/>
                    </a14:imgEffect>
                  </a14:imgLayer>
                </a14:imgProps>
              </a:ext>
            </a:extLst>
          </a:blip>
          <a:srcRect/>
          <a:stretch/>
        </p:blipFill>
        <p:spPr>
          <a:xfrm>
            <a:off x="209621" y="4370438"/>
            <a:ext cx="213241" cy="213241"/>
          </a:xfrm>
          <a:prstGeom prst="rect">
            <a:avLst/>
          </a:prstGeom>
          <a:noFill/>
          <a:ln>
            <a:noFill/>
          </a:ln>
        </p:spPr>
      </p:pic>
      <p:pic>
        <p:nvPicPr>
          <p:cNvPr id="24" name="Google Shape;243;p41" descr="Customer review outline">
            <a:extLst>
              <a:ext uri="{FF2B5EF4-FFF2-40B4-BE49-F238E27FC236}">
                <a16:creationId xmlns:a16="http://schemas.microsoft.com/office/drawing/2014/main" id="{CDB34064-17E9-2F6B-45AA-0D0C902C9C93}"/>
              </a:ext>
            </a:extLst>
          </p:cNvPr>
          <p:cNvPicPr preferRelativeResize="0"/>
          <p:nvPr/>
        </p:nvPicPr>
        <p:blipFill rotWithShape="1">
          <a:blip r:embed="rId12">
            <a:alphaModFix/>
            <a:extLst>
              <a:ext uri="{BEBA8EAE-BF5A-486C-A8C5-ECC9F3942E4B}">
                <a14:imgProps xmlns:a14="http://schemas.microsoft.com/office/drawing/2010/main">
                  <a14:imgLayer r:embed="rId13">
                    <a14:imgEffect>
                      <a14:brightnessContrast bright="-20000"/>
                    </a14:imgEffect>
                  </a14:imgLayer>
                </a14:imgProps>
              </a:ext>
            </a:extLst>
          </a:blip>
          <a:srcRect/>
          <a:stretch/>
        </p:blipFill>
        <p:spPr>
          <a:xfrm>
            <a:off x="209621" y="3999173"/>
            <a:ext cx="213241" cy="21324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F2124"/>
        </a:solidFill>
        <a:effectLst/>
      </p:bgPr>
    </p:bg>
    <p:spTree>
      <p:nvGrpSpPr>
        <p:cNvPr id="1" name="Shape 368"/>
        <p:cNvGrpSpPr/>
        <p:nvPr/>
      </p:nvGrpSpPr>
      <p:grpSpPr>
        <a:xfrm>
          <a:off x="0" y="0"/>
          <a:ext cx="0" cy="0"/>
          <a:chOff x="0" y="0"/>
          <a:chExt cx="0" cy="0"/>
        </a:xfrm>
      </p:grpSpPr>
      <p:sp>
        <p:nvSpPr>
          <p:cNvPr id="58" name="Google Shape;352;p41">
            <a:extLst>
              <a:ext uri="{FF2B5EF4-FFF2-40B4-BE49-F238E27FC236}">
                <a16:creationId xmlns:a16="http://schemas.microsoft.com/office/drawing/2014/main" id="{34B2AE99-535B-BC59-1C99-A16505448775}"/>
              </a:ext>
            </a:extLst>
          </p:cNvPr>
          <p:cNvSpPr/>
          <p:nvPr/>
        </p:nvSpPr>
        <p:spPr>
          <a:xfrm>
            <a:off x="126539" y="1385207"/>
            <a:ext cx="1722600" cy="275100"/>
          </a:xfrm>
          <a:prstGeom prst="roundRect">
            <a:avLst>
              <a:gd name="adj" fmla="val 16667"/>
            </a:avLst>
          </a:prstGeom>
          <a:gradFill>
            <a:gsLst>
              <a:gs pos="0">
                <a:srgbClr val="7F7F7F">
                  <a:alpha val="44705"/>
                </a:srgbClr>
              </a:gs>
              <a:gs pos="100000">
                <a:srgbClr val="191414">
                  <a:alpha val="24705"/>
                </a:srgbClr>
              </a:gs>
            </a:gsLst>
            <a:lin ang="4199895" scaled="0"/>
          </a:gradFill>
          <a:ln>
            <a:noFill/>
          </a:ln>
        </p:spPr>
        <p:txBody>
          <a:bodyPr spcFirstLastPara="1" wrap="square" lIns="513000" tIns="34275" rIns="68575" bIns="34275" anchor="ctr" anchorCtr="0">
            <a:noAutofit/>
          </a:bodyPr>
          <a:lstStyle/>
          <a:p>
            <a:pPr marL="0" marR="0" lvl="0" indent="-114300" algn="l" rtl="0">
              <a:spcBef>
                <a:spcPts val="0"/>
              </a:spcBef>
              <a:spcAft>
                <a:spcPts val="0"/>
              </a:spcAft>
              <a:buNone/>
            </a:pPr>
            <a:endParaRPr sz="1100"/>
          </a:p>
        </p:txBody>
      </p:sp>
      <p:sp>
        <p:nvSpPr>
          <p:cNvPr id="371" name="Google Shape;371;p42"/>
          <p:cNvSpPr txBox="1"/>
          <p:nvPr/>
        </p:nvSpPr>
        <p:spPr>
          <a:xfrm>
            <a:off x="2309875" y="215000"/>
            <a:ext cx="48693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b="1">
                <a:solidFill>
                  <a:srgbClr val="1DB954"/>
                </a:solidFill>
                <a:latin typeface="Quattrocento Sans"/>
                <a:ea typeface="Quattrocento Sans"/>
                <a:cs typeface="Quattrocento Sans"/>
                <a:sym typeface="Quattrocento Sans"/>
              </a:rPr>
              <a:t>Introduction</a:t>
            </a:r>
            <a:r>
              <a:rPr lang="en" sz="3300" b="1" i="0" u="none" strike="noStrike" cap="none">
                <a:solidFill>
                  <a:srgbClr val="1DB954"/>
                </a:solidFill>
                <a:latin typeface="Quattrocento Sans"/>
                <a:ea typeface="Quattrocento Sans"/>
                <a:cs typeface="Quattrocento Sans"/>
                <a:sym typeface="Quattrocento Sans"/>
              </a:rPr>
              <a:t>:</a:t>
            </a:r>
            <a:r>
              <a:rPr lang="en" sz="3300" b="1" i="0" u="none" strike="noStrike" cap="none">
                <a:solidFill>
                  <a:schemeClr val="lt1"/>
                </a:solidFill>
                <a:latin typeface="Quattrocento Sans"/>
                <a:ea typeface="Quattrocento Sans"/>
                <a:cs typeface="Quattrocento Sans"/>
                <a:sym typeface="Quattrocento Sans"/>
              </a:rPr>
              <a:t> </a:t>
            </a:r>
            <a:r>
              <a:rPr lang="en" sz="3300" b="1">
                <a:solidFill>
                  <a:schemeClr val="lt1"/>
                </a:solidFill>
                <a:latin typeface="Quattrocento Sans"/>
                <a:ea typeface="Quattrocento Sans"/>
                <a:cs typeface="Quattrocento Sans"/>
                <a:sym typeface="Quattrocento Sans"/>
              </a:rPr>
              <a:t>Hypothesis</a:t>
            </a:r>
            <a:endParaRPr sz="1100"/>
          </a:p>
        </p:txBody>
      </p:sp>
      <p:sp>
        <p:nvSpPr>
          <p:cNvPr id="373" name="Google Shape;373;p42"/>
          <p:cNvSpPr/>
          <p:nvPr/>
        </p:nvSpPr>
        <p:spPr>
          <a:xfrm>
            <a:off x="2309875" y="922425"/>
            <a:ext cx="6486300" cy="2711100"/>
          </a:xfrm>
          <a:prstGeom prst="roundRect">
            <a:avLst>
              <a:gd name="adj" fmla="val 7408"/>
            </a:avLst>
          </a:prstGeom>
          <a:solidFill>
            <a:srgbClr val="0A0A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374" name="Google Shape;374;p42" descr="A picture containing indoor&#10;&#10;Description automatically generated"/>
          <p:cNvPicPr preferRelativeResize="0"/>
          <p:nvPr/>
        </p:nvPicPr>
        <p:blipFill rotWithShape="1">
          <a:blip r:embed="rId3">
            <a:alphaModFix amt="54000"/>
          </a:blip>
          <a:srcRect l="22961" t="10020" r="18507" b="7094"/>
          <a:stretch/>
        </p:blipFill>
        <p:spPr>
          <a:xfrm>
            <a:off x="6212218" y="1005373"/>
            <a:ext cx="2450435" cy="2318164"/>
          </a:xfrm>
          <a:custGeom>
            <a:avLst/>
            <a:gdLst/>
            <a:ahLst/>
            <a:cxnLst/>
            <a:rect l="l" t="t" r="r" b="b"/>
            <a:pathLst>
              <a:path w="6126088" h="2870791" extrusionOk="0">
                <a:moveTo>
                  <a:pt x="0" y="0"/>
                </a:moveTo>
                <a:lnTo>
                  <a:pt x="5913420" y="0"/>
                </a:lnTo>
                <a:cubicBezTo>
                  <a:pt x="6030873" y="0"/>
                  <a:pt x="6126088" y="95215"/>
                  <a:pt x="6126088" y="212668"/>
                </a:cubicBezTo>
                <a:lnTo>
                  <a:pt x="6126088" y="2658123"/>
                </a:lnTo>
                <a:cubicBezTo>
                  <a:pt x="6126088" y="2775576"/>
                  <a:pt x="6030873" y="2870791"/>
                  <a:pt x="5913420" y="2870791"/>
                </a:cubicBezTo>
                <a:lnTo>
                  <a:pt x="0" y="2870791"/>
                </a:lnTo>
                <a:close/>
              </a:path>
            </a:pathLst>
          </a:custGeom>
          <a:noFill/>
          <a:ln>
            <a:noFill/>
          </a:ln>
        </p:spPr>
      </p:pic>
      <p:sp>
        <p:nvSpPr>
          <p:cNvPr id="375" name="Google Shape;375;p42"/>
          <p:cNvSpPr txBox="1"/>
          <p:nvPr/>
        </p:nvSpPr>
        <p:spPr>
          <a:xfrm>
            <a:off x="2673375" y="3889050"/>
            <a:ext cx="2450400" cy="792900"/>
          </a:xfrm>
          <a:prstGeom prst="rect">
            <a:avLst/>
          </a:prstGeom>
          <a:noFill/>
          <a:ln>
            <a:noFill/>
          </a:ln>
        </p:spPr>
        <p:txBody>
          <a:bodyPr spcFirstLastPara="1" wrap="square" lIns="0" tIns="34275" rIns="0" bIns="34275" anchor="t" anchorCtr="0">
            <a:noAutofit/>
          </a:bodyPr>
          <a:lstStyle/>
          <a:p>
            <a:pPr marL="0" marR="0" lvl="0" indent="0" algn="l" rtl="0">
              <a:spcBef>
                <a:spcPts val="0"/>
              </a:spcBef>
              <a:spcAft>
                <a:spcPts val="0"/>
              </a:spcAft>
              <a:buNone/>
            </a:pPr>
            <a:r>
              <a:rPr lang="en" sz="1200">
                <a:solidFill>
                  <a:srgbClr val="999999"/>
                </a:solidFill>
                <a:latin typeface="Quattrocento Sans"/>
                <a:ea typeface="Quattrocento Sans"/>
                <a:cs typeface="Quattrocento Sans"/>
                <a:sym typeface="Quattrocento Sans"/>
              </a:rPr>
              <a:t>Null Hypothesis: </a:t>
            </a:r>
            <a:endParaRPr sz="1200">
              <a:solidFill>
                <a:srgbClr val="999999"/>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 sz="1300" b="1">
                <a:solidFill>
                  <a:schemeClr val="lt1"/>
                </a:solidFill>
                <a:latin typeface="Quattrocento Sans"/>
                <a:ea typeface="Quattrocento Sans"/>
                <a:cs typeface="Quattrocento Sans"/>
                <a:sym typeface="Quattrocento Sans"/>
              </a:rPr>
              <a:t>There is no relationship between danceability score and the length of time a song spends on chart.</a:t>
            </a:r>
            <a:endParaRPr sz="1300" b="1">
              <a:solidFill>
                <a:schemeClr val="lt1"/>
              </a:solidFill>
              <a:latin typeface="Quattrocento Sans"/>
              <a:ea typeface="Quattrocento Sans"/>
              <a:cs typeface="Quattrocento Sans"/>
              <a:sym typeface="Quattrocento Sans"/>
            </a:endParaRPr>
          </a:p>
        </p:txBody>
      </p:sp>
      <p:grpSp>
        <p:nvGrpSpPr>
          <p:cNvPr id="377" name="Google Shape;377;p42"/>
          <p:cNvGrpSpPr/>
          <p:nvPr/>
        </p:nvGrpSpPr>
        <p:grpSpPr>
          <a:xfrm>
            <a:off x="2309875" y="3979502"/>
            <a:ext cx="242816" cy="242816"/>
            <a:chOff x="3678542" y="3984079"/>
            <a:chExt cx="521400" cy="521400"/>
          </a:xfrm>
        </p:grpSpPr>
        <p:sp>
          <p:nvSpPr>
            <p:cNvPr id="378" name="Google Shape;378;p42"/>
            <p:cNvSpPr/>
            <p:nvPr/>
          </p:nvSpPr>
          <p:spPr>
            <a:xfrm>
              <a:off x="3678542" y="3984079"/>
              <a:ext cx="521400" cy="521400"/>
            </a:xfrm>
            <a:prstGeom prst="roundRect">
              <a:avLst>
                <a:gd name="adj" fmla="val 16667"/>
              </a:avLst>
            </a:pr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79" name="Google Shape;379;p42"/>
            <p:cNvSpPr/>
            <p:nvPr/>
          </p:nvSpPr>
          <p:spPr>
            <a:xfrm>
              <a:off x="3818551" y="4184413"/>
              <a:ext cx="241300" cy="120650"/>
            </a:xfrm>
            <a:custGeom>
              <a:avLst/>
              <a:gdLst/>
              <a:ahLst/>
              <a:cxnLst/>
              <a:rect l="l" t="t" r="r" b="b"/>
              <a:pathLst>
                <a:path w="152" h="76" extrusionOk="0">
                  <a:moveTo>
                    <a:pt x="152" y="0"/>
                  </a:moveTo>
                  <a:lnTo>
                    <a:pt x="76" y="76"/>
                  </a:lnTo>
                  <a:lnTo>
                    <a:pt x="0" y="0"/>
                  </a:lnTo>
                </a:path>
              </a:pathLst>
            </a:custGeom>
            <a:noFill/>
            <a:ln w="14275" cap="rnd"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383" name="Google Shape;383;p42"/>
          <p:cNvGrpSpPr/>
          <p:nvPr/>
        </p:nvGrpSpPr>
        <p:grpSpPr>
          <a:xfrm>
            <a:off x="2544219" y="1957024"/>
            <a:ext cx="5764806" cy="518051"/>
            <a:chOff x="2544219" y="1652224"/>
            <a:chExt cx="5764806" cy="518051"/>
          </a:xfrm>
        </p:grpSpPr>
        <p:sp>
          <p:nvSpPr>
            <p:cNvPr id="384" name="Google Shape;384;p42"/>
            <p:cNvSpPr txBox="1"/>
            <p:nvPr/>
          </p:nvSpPr>
          <p:spPr>
            <a:xfrm>
              <a:off x="3273825" y="1758375"/>
              <a:ext cx="5035200" cy="411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How suitable a track is for </a:t>
              </a:r>
              <a:r>
                <a:rPr lang="en" sz="1100">
                  <a:solidFill>
                    <a:schemeClr val="dk1"/>
                  </a:solidFill>
                  <a:highlight>
                    <a:srgbClr val="1DB954"/>
                  </a:highlight>
                  <a:latin typeface="Quattrocento Sans"/>
                  <a:ea typeface="Quattrocento Sans"/>
                  <a:cs typeface="Quattrocento Sans"/>
                  <a:sym typeface="Quattrocento Sans"/>
                </a:rPr>
                <a:t>dancing</a:t>
              </a:r>
              <a:r>
                <a:rPr lang="en" sz="1100">
                  <a:solidFill>
                    <a:schemeClr val="lt1"/>
                  </a:solidFill>
                  <a:latin typeface="Quattrocento Sans"/>
                  <a:ea typeface="Quattrocento Sans"/>
                  <a:cs typeface="Quattrocento Sans"/>
                  <a:sym typeface="Quattrocento Sans"/>
                </a:rPr>
                <a:t> based on </a:t>
              </a:r>
              <a:r>
                <a:rPr lang="en" sz="1100">
                  <a:solidFill>
                    <a:schemeClr val="dk1"/>
                  </a:solidFill>
                  <a:highlight>
                    <a:srgbClr val="1DB954"/>
                  </a:highlight>
                  <a:latin typeface="Quattrocento Sans"/>
                  <a:ea typeface="Quattrocento Sans"/>
                  <a:cs typeface="Quattrocento Sans"/>
                  <a:sym typeface="Quattrocento Sans"/>
                </a:rPr>
                <a:t>a combination of musical elements </a:t>
              </a:r>
              <a:r>
                <a:rPr lang="en" sz="1100">
                  <a:solidFill>
                    <a:schemeClr val="lt1"/>
                  </a:solidFill>
                  <a:latin typeface="Quattrocento Sans"/>
                  <a:ea typeface="Quattrocento Sans"/>
                  <a:cs typeface="Quattrocento Sans"/>
                  <a:sym typeface="Quattrocento Sans"/>
                </a:rPr>
                <a:t>including tempo, rhythm stability, beat strength, and overall regularity</a:t>
              </a:r>
              <a:endParaRPr sz="1100">
                <a:solidFill>
                  <a:schemeClr val="lt1"/>
                </a:solidFill>
                <a:latin typeface="Quattrocento Sans"/>
                <a:ea typeface="Quattrocento Sans"/>
                <a:cs typeface="Quattrocento Sans"/>
                <a:sym typeface="Quattrocento Sans"/>
              </a:endParaRPr>
            </a:p>
          </p:txBody>
        </p:sp>
        <p:cxnSp>
          <p:nvCxnSpPr>
            <p:cNvPr id="385" name="Google Shape;385;p42"/>
            <p:cNvCxnSpPr/>
            <p:nvPr/>
          </p:nvCxnSpPr>
          <p:spPr>
            <a:xfrm>
              <a:off x="3144980" y="1751637"/>
              <a:ext cx="0" cy="393900"/>
            </a:xfrm>
            <a:prstGeom prst="straightConnector1">
              <a:avLst/>
            </a:prstGeom>
            <a:noFill/>
            <a:ln w="9525" cap="flat" cmpd="sng">
              <a:solidFill>
                <a:srgbClr val="1DB954"/>
              </a:solidFill>
              <a:prstDash val="solid"/>
              <a:miter lim="800000"/>
              <a:headEnd type="none" w="sm" len="sm"/>
              <a:tailEnd type="none" w="sm" len="sm"/>
            </a:ln>
          </p:spPr>
        </p:cxnSp>
        <p:pic>
          <p:nvPicPr>
            <p:cNvPr id="386" name="Google Shape;386;p42"/>
            <p:cNvPicPr preferRelativeResize="0"/>
            <p:nvPr/>
          </p:nvPicPr>
          <p:blipFill>
            <a:blip r:embed="rId4">
              <a:alphaModFix/>
            </a:blip>
            <a:stretch>
              <a:fillRect/>
            </a:stretch>
          </p:blipFill>
          <p:spPr>
            <a:xfrm>
              <a:off x="2544219" y="1652224"/>
              <a:ext cx="440400" cy="499888"/>
            </a:xfrm>
            <a:prstGeom prst="rect">
              <a:avLst/>
            </a:prstGeom>
            <a:noFill/>
            <a:ln>
              <a:noFill/>
            </a:ln>
          </p:spPr>
        </p:pic>
      </p:grpSp>
      <p:sp>
        <p:nvSpPr>
          <p:cNvPr id="389" name="Google Shape;389;p42"/>
          <p:cNvSpPr txBox="1"/>
          <p:nvPr/>
        </p:nvSpPr>
        <p:spPr>
          <a:xfrm>
            <a:off x="2544225" y="1119650"/>
            <a:ext cx="5536500" cy="654000"/>
          </a:xfrm>
          <a:prstGeom prst="rect">
            <a:avLst/>
          </a:prstGeom>
          <a:noFill/>
          <a:ln>
            <a:noFill/>
          </a:ln>
        </p:spPr>
        <p:txBody>
          <a:bodyPr spcFirstLastPara="1" wrap="square" lIns="0" tIns="34275" rIns="0" bIns="34275" anchor="ctr" anchorCtr="0">
            <a:noAutofit/>
          </a:bodyPr>
          <a:lstStyle/>
          <a:p>
            <a:pPr marL="0" marR="0" lvl="0" indent="0" algn="l" rtl="0">
              <a:spcBef>
                <a:spcPts val="0"/>
              </a:spcBef>
              <a:spcAft>
                <a:spcPts val="0"/>
              </a:spcAft>
              <a:buNone/>
            </a:pPr>
            <a:r>
              <a:rPr lang="en" sz="1100" b="1">
                <a:solidFill>
                  <a:schemeClr val="lt1"/>
                </a:solidFill>
                <a:latin typeface="Quattrocento Sans"/>
                <a:ea typeface="Quattrocento Sans"/>
                <a:cs typeface="Quattrocento Sans"/>
                <a:sym typeface="Quattrocento Sans"/>
              </a:rPr>
              <a:t>What is the similarity between “The Next Episode” by Dre Dre and “Every Breath You Take” by The Police?</a:t>
            </a:r>
            <a:endParaRPr sz="1100" b="1">
              <a:solidFill>
                <a:schemeClr val="lt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 sz="1100" b="1">
                <a:solidFill>
                  <a:schemeClr val="lt1"/>
                </a:solidFill>
                <a:latin typeface="Quattrocento Sans"/>
                <a:ea typeface="Quattrocento Sans"/>
                <a:cs typeface="Quattrocento Sans"/>
                <a:sym typeface="Quattrocento Sans"/>
              </a:rPr>
              <a:t> </a:t>
            </a:r>
            <a:br>
              <a:rPr lang="en" sz="1100" b="1">
                <a:solidFill>
                  <a:schemeClr val="lt1"/>
                </a:solidFill>
                <a:latin typeface="Quattrocento Sans"/>
                <a:ea typeface="Quattrocento Sans"/>
                <a:cs typeface="Quattrocento Sans"/>
                <a:sym typeface="Quattrocento Sans"/>
              </a:rPr>
            </a:br>
            <a:r>
              <a:rPr lang="en" sz="1100">
                <a:solidFill>
                  <a:schemeClr val="dk1"/>
                </a:solidFill>
                <a:highlight>
                  <a:srgbClr val="1DB954"/>
                </a:highlight>
                <a:latin typeface="Quattrocento Sans"/>
                <a:ea typeface="Quattrocento Sans"/>
                <a:cs typeface="Quattrocento Sans"/>
                <a:sym typeface="Quattrocento Sans"/>
              </a:rPr>
              <a:t>Both have a dancibility score of 0.8+/</a:t>
            </a:r>
            <a:r>
              <a:rPr lang="en" sz="1100" b="1">
                <a:solidFill>
                  <a:schemeClr val="dk1"/>
                </a:solidFill>
                <a:highlight>
                  <a:srgbClr val="1DB954"/>
                </a:highlight>
                <a:latin typeface="Quattrocento Sans"/>
                <a:ea typeface="Quattrocento Sans"/>
                <a:cs typeface="Quattrocento Sans"/>
                <a:sym typeface="Quattrocento Sans"/>
              </a:rPr>
              <a:t>1</a:t>
            </a:r>
            <a:r>
              <a:rPr lang="en" sz="1100" b="1">
                <a:solidFill>
                  <a:srgbClr val="1DB954"/>
                </a:solidFill>
                <a:highlight>
                  <a:srgbClr val="1DB954"/>
                </a:highlight>
                <a:latin typeface="Quattrocento Sans"/>
                <a:ea typeface="Quattrocento Sans"/>
                <a:cs typeface="Quattrocento Sans"/>
                <a:sym typeface="Quattrocento Sans"/>
              </a:rPr>
              <a:t>.</a:t>
            </a:r>
            <a:endParaRPr sz="1100" b="1">
              <a:solidFill>
                <a:srgbClr val="1DB954"/>
              </a:solidFill>
              <a:highlight>
                <a:srgbClr val="1DB954"/>
              </a:highlight>
            </a:endParaRPr>
          </a:p>
        </p:txBody>
      </p:sp>
      <p:sp>
        <p:nvSpPr>
          <p:cNvPr id="390" name="Google Shape;390;p42"/>
          <p:cNvSpPr txBox="1"/>
          <p:nvPr/>
        </p:nvSpPr>
        <p:spPr>
          <a:xfrm>
            <a:off x="2544225" y="2658450"/>
            <a:ext cx="5536500" cy="792900"/>
          </a:xfrm>
          <a:prstGeom prst="rect">
            <a:avLst/>
          </a:prstGeom>
          <a:noFill/>
          <a:ln>
            <a:noFill/>
          </a:ln>
        </p:spPr>
        <p:txBody>
          <a:bodyPr spcFirstLastPara="1" wrap="square" lIns="0" tIns="34275" rIns="0" bIns="34275" anchor="ctr" anchorCtr="0">
            <a:noAutofit/>
          </a:bodyPr>
          <a:lstStyle/>
          <a:p>
            <a:pPr marL="0" marR="0" lvl="0" indent="0" algn="l" rtl="0">
              <a:lnSpc>
                <a:spcPct val="100000"/>
              </a:lnSpc>
              <a:spcBef>
                <a:spcPts val="0"/>
              </a:spcBef>
              <a:spcAft>
                <a:spcPts val="0"/>
              </a:spcAft>
              <a:buNone/>
            </a:pPr>
            <a:r>
              <a:rPr lang="en" sz="1100" dirty="0">
                <a:solidFill>
                  <a:srgbClr val="1DB954"/>
                </a:solidFill>
                <a:highlight>
                  <a:srgbClr val="1DB954"/>
                </a:highlight>
                <a:latin typeface="Quattrocento Sans"/>
                <a:ea typeface="Quattrocento Sans"/>
                <a:cs typeface="Quattrocento Sans"/>
                <a:sym typeface="Quattrocento Sans"/>
              </a:rPr>
              <a:t>- </a:t>
            </a:r>
            <a:r>
              <a:rPr lang="en" sz="1100" dirty="0">
                <a:solidFill>
                  <a:schemeClr val="lt1"/>
                </a:solidFill>
                <a:latin typeface="Quattrocento Sans"/>
                <a:ea typeface="Quattrocento Sans"/>
                <a:cs typeface="Quattrocento Sans"/>
                <a:sym typeface="Quattrocento Sans"/>
              </a:rPr>
              <a:t>   Danceability &gt; Popularity &gt; Stays on Chart for Longer?</a:t>
            </a:r>
            <a:endParaRPr sz="1100" dirty="0">
              <a:solidFill>
                <a:schemeClr val="lt1"/>
              </a:solidFill>
              <a:latin typeface="Quattrocento Sans"/>
              <a:ea typeface="Quattrocento Sans"/>
              <a:cs typeface="Quattrocento Sans"/>
              <a:sym typeface="Quattrocento Sans"/>
            </a:endParaRPr>
          </a:p>
          <a:p>
            <a:pPr marL="0" lvl="0" indent="0" algn="l" rtl="0">
              <a:lnSpc>
                <a:spcPct val="100000"/>
              </a:lnSpc>
              <a:spcBef>
                <a:spcPts val="1000"/>
              </a:spcBef>
              <a:spcAft>
                <a:spcPts val="1000"/>
              </a:spcAft>
              <a:buClr>
                <a:schemeClr val="dk1"/>
              </a:buClr>
              <a:buFont typeface="Arial"/>
              <a:buNone/>
            </a:pPr>
            <a:r>
              <a:rPr lang="en" sz="1100" dirty="0">
                <a:solidFill>
                  <a:srgbClr val="1DB954"/>
                </a:solidFill>
                <a:highlight>
                  <a:srgbClr val="1DB954"/>
                </a:highlight>
                <a:latin typeface="Quattrocento Sans"/>
                <a:ea typeface="Quattrocento Sans"/>
                <a:cs typeface="Quattrocento Sans"/>
                <a:sym typeface="Quattrocento Sans"/>
              </a:rPr>
              <a:t>- </a:t>
            </a:r>
            <a:r>
              <a:rPr lang="en" sz="1100" dirty="0">
                <a:solidFill>
                  <a:schemeClr val="lt1"/>
                </a:solidFill>
                <a:latin typeface="Quattrocento Sans"/>
                <a:ea typeface="Quattrocento Sans"/>
                <a:cs typeface="Quattrocento Sans"/>
                <a:sym typeface="Quattrocento Sans"/>
              </a:rPr>
              <a:t>   By assessing each song at a more granular level by musicality, we can assess if there is</a:t>
            </a:r>
            <a:br>
              <a:rPr lang="en" sz="1100" dirty="0">
                <a:solidFill>
                  <a:schemeClr val="lt1"/>
                </a:solidFill>
                <a:latin typeface="Quattrocento Sans"/>
                <a:ea typeface="Quattrocento Sans"/>
                <a:cs typeface="Quattrocento Sans"/>
                <a:sym typeface="Quattrocento Sans"/>
              </a:rPr>
            </a:br>
            <a:r>
              <a:rPr lang="en" sz="1100" dirty="0">
                <a:solidFill>
                  <a:schemeClr val="lt1"/>
                </a:solidFill>
                <a:latin typeface="Quattrocento Sans"/>
                <a:ea typeface="Quattrocento Sans"/>
                <a:cs typeface="Quattrocento Sans"/>
                <a:sym typeface="Quattrocento Sans"/>
              </a:rPr>
              <a:t>      something specific to each song that enables its popularity.</a:t>
            </a:r>
            <a:endParaRPr sz="1100" dirty="0">
              <a:solidFill>
                <a:schemeClr val="lt1"/>
              </a:solidFill>
              <a:latin typeface="Quattrocento Sans"/>
              <a:ea typeface="Quattrocento Sans"/>
              <a:cs typeface="Quattrocento Sans"/>
              <a:sym typeface="Quattrocento Sans"/>
            </a:endParaRPr>
          </a:p>
        </p:txBody>
      </p:sp>
      <p:sp>
        <p:nvSpPr>
          <p:cNvPr id="392" name="Google Shape;392;p42"/>
          <p:cNvSpPr txBox="1"/>
          <p:nvPr/>
        </p:nvSpPr>
        <p:spPr>
          <a:xfrm>
            <a:off x="5634725" y="3889050"/>
            <a:ext cx="2450400" cy="792900"/>
          </a:xfrm>
          <a:prstGeom prst="rect">
            <a:avLst/>
          </a:prstGeom>
          <a:noFill/>
          <a:ln>
            <a:noFill/>
          </a:ln>
        </p:spPr>
        <p:txBody>
          <a:bodyPr spcFirstLastPara="1" wrap="square" lIns="0" tIns="34275" rIns="0" bIns="34275" anchor="t" anchorCtr="0">
            <a:noAutofit/>
          </a:bodyPr>
          <a:lstStyle/>
          <a:p>
            <a:pPr marL="0" marR="0" lvl="0" indent="0" algn="l" rtl="0">
              <a:spcBef>
                <a:spcPts val="0"/>
              </a:spcBef>
              <a:spcAft>
                <a:spcPts val="0"/>
              </a:spcAft>
              <a:buNone/>
            </a:pPr>
            <a:r>
              <a:rPr lang="en" sz="1200">
                <a:solidFill>
                  <a:srgbClr val="999999"/>
                </a:solidFill>
                <a:latin typeface="Quattrocento Sans"/>
                <a:ea typeface="Quattrocento Sans"/>
                <a:cs typeface="Quattrocento Sans"/>
                <a:sym typeface="Quattrocento Sans"/>
              </a:rPr>
              <a:t>Alternative Hypothesis: </a:t>
            </a:r>
            <a:endParaRPr sz="1200">
              <a:solidFill>
                <a:srgbClr val="999999"/>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 sz="1300" b="1">
                <a:solidFill>
                  <a:schemeClr val="lt1"/>
                </a:solidFill>
                <a:latin typeface="Quattrocento Sans"/>
                <a:ea typeface="Quattrocento Sans"/>
                <a:cs typeface="Quattrocento Sans"/>
                <a:sym typeface="Quattrocento Sans"/>
              </a:rPr>
              <a:t>There is a relationship between danceability score and the length of time a song spends on chart.</a:t>
            </a:r>
            <a:endParaRPr sz="1300" b="1">
              <a:solidFill>
                <a:schemeClr val="lt1"/>
              </a:solidFill>
              <a:latin typeface="Quattrocento Sans"/>
              <a:ea typeface="Quattrocento Sans"/>
              <a:cs typeface="Quattrocento Sans"/>
              <a:sym typeface="Quattrocento Sans"/>
            </a:endParaRPr>
          </a:p>
        </p:txBody>
      </p:sp>
      <p:grpSp>
        <p:nvGrpSpPr>
          <p:cNvPr id="393" name="Google Shape;393;p42"/>
          <p:cNvGrpSpPr/>
          <p:nvPr/>
        </p:nvGrpSpPr>
        <p:grpSpPr>
          <a:xfrm>
            <a:off x="5287700" y="3979502"/>
            <a:ext cx="242816" cy="242816"/>
            <a:chOff x="3678542" y="3984079"/>
            <a:chExt cx="521400" cy="521400"/>
          </a:xfrm>
        </p:grpSpPr>
        <p:sp>
          <p:nvSpPr>
            <p:cNvPr id="394" name="Google Shape;394;p42"/>
            <p:cNvSpPr/>
            <p:nvPr/>
          </p:nvSpPr>
          <p:spPr>
            <a:xfrm>
              <a:off x="3678542" y="3984079"/>
              <a:ext cx="521400" cy="521400"/>
            </a:xfrm>
            <a:prstGeom prst="roundRect">
              <a:avLst>
                <a:gd name="adj" fmla="val 16667"/>
              </a:avLst>
            </a:pr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95" name="Google Shape;395;p42"/>
            <p:cNvSpPr/>
            <p:nvPr/>
          </p:nvSpPr>
          <p:spPr>
            <a:xfrm>
              <a:off x="3818551" y="4184413"/>
              <a:ext cx="241300" cy="120650"/>
            </a:xfrm>
            <a:custGeom>
              <a:avLst/>
              <a:gdLst/>
              <a:ahLst/>
              <a:cxnLst/>
              <a:rect l="l" t="t" r="r" b="b"/>
              <a:pathLst>
                <a:path w="152" h="76" extrusionOk="0">
                  <a:moveTo>
                    <a:pt x="152" y="0"/>
                  </a:moveTo>
                  <a:lnTo>
                    <a:pt x="76" y="76"/>
                  </a:lnTo>
                  <a:lnTo>
                    <a:pt x="0" y="0"/>
                  </a:lnTo>
                </a:path>
              </a:pathLst>
            </a:custGeom>
            <a:noFill/>
            <a:ln w="14275" cap="rnd"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sp>
        <p:nvSpPr>
          <p:cNvPr id="2" name="Google Shape;187;p41">
            <a:extLst>
              <a:ext uri="{FF2B5EF4-FFF2-40B4-BE49-F238E27FC236}">
                <a16:creationId xmlns:a16="http://schemas.microsoft.com/office/drawing/2014/main" id="{7EAF1931-A5F7-BEC3-6D46-020E88329566}"/>
              </a:ext>
            </a:extLst>
          </p:cNvPr>
          <p:cNvSpPr/>
          <p:nvPr/>
        </p:nvSpPr>
        <p:spPr>
          <a:xfrm>
            <a:off x="-17385" y="1773706"/>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Ideal Experiment</a:t>
            </a:r>
            <a:endParaRPr sz="1100" dirty="0">
              <a:solidFill>
                <a:srgbClr val="999999"/>
              </a:solidFill>
            </a:endParaRPr>
          </a:p>
        </p:txBody>
      </p:sp>
      <p:cxnSp>
        <p:nvCxnSpPr>
          <p:cNvPr id="5" name="Google Shape;190;p41">
            <a:extLst>
              <a:ext uri="{FF2B5EF4-FFF2-40B4-BE49-F238E27FC236}">
                <a16:creationId xmlns:a16="http://schemas.microsoft.com/office/drawing/2014/main" id="{0CCCBEAF-0B36-E933-E471-DC5FB9F2C13D}"/>
              </a:ext>
            </a:extLst>
          </p:cNvPr>
          <p:cNvCxnSpPr/>
          <p:nvPr/>
        </p:nvCxnSpPr>
        <p:spPr>
          <a:xfrm>
            <a:off x="141351" y="2164439"/>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6" name="Google Shape;191;p41">
            <a:extLst>
              <a:ext uri="{FF2B5EF4-FFF2-40B4-BE49-F238E27FC236}">
                <a16:creationId xmlns:a16="http://schemas.microsoft.com/office/drawing/2014/main" id="{1CD6FB5E-3CE4-4168-9B10-42B0AC30E435}"/>
              </a:ext>
            </a:extLst>
          </p:cNvPr>
          <p:cNvCxnSpPr/>
          <p:nvPr/>
        </p:nvCxnSpPr>
        <p:spPr>
          <a:xfrm>
            <a:off x="141351" y="3833186"/>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grpSp>
        <p:nvGrpSpPr>
          <p:cNvPr id="7" name="Google Shape;194;p41">
            <a:extLst>
              <a:ext uri="{FF2B5EF4-FFF2-40B4-BE49-F238E27FC236}">
                <a16:creationId xmlns:a16="http://schemas.microsoft.com/office/drawing/2014/main" id="{5E7A14BE-2D62-31F0-4317-3187B0C8EC14}"/>
              </a:ext>
            </a:extLst>
          </p:cNvPr>
          <p:cNvGrpSpPr/>
          <p:nvPr/>
        </p:nvGrpSpPr>
        <p:grpSpPr>
          <a:xfrm>
            <a:off x="223506" y="1439569"/>
            <a:ext cx="177403" cy="162000"/>
            <a:chOff x="3398838" y="5076826"/>
            <a:chExt cx="345950" cy="315913"/>
          </a:xfrm>
        </p:grpSpPr>
        <p:sp>
          <p:nvSpPr>
            <p:cNvPr id="8" name="Google Shape;195;p41">
              <a:extLst>
                <a:ext uri="{FF2B5EF4-FFF2-40B4-BE49-F238E27FC236}">
                  <a16:creationId xmlns:a16="http://schemas.microsoft.com/office/drawing/2014/main" id="{D0B635E7-F4E2-F752-C966-47D91ECC6D50}"/>
                </a:ext>
              </a:extLst>
            </p:cNvPr>
            <p:cNvSpPr/>
            <p:nvPr/>
          </p:nvSpPr>
          <p:spPr>
            <a:xfrm>
              <a:off x="3519488" y="5076826"/>
              <a:ext cx="225300" cy="74700"/>
            </a:xfrm>
            <a:prstGeom prst="rect">
              <a:avLst/>
            </a:prstGeom>
            <a:noFill/>
            <a:ln w="12700" cap="rnd" cmpd="sng">
              <a:solidFill>
                <a:schemeClr val="bg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9" name="Google Shape;196;p41">
              <a:extLst>
                <a:ext uri="{FF2B5EF4-FFF2-40B4-BE49-F238E27FC236}">
                  <a16:creationId xmlns:a16="http://schemas.microsoft.com/office/drawing/2014/main" id="{C7AD0C4C-7918-72D6-14E8-97333B4B6E8F}"/>
                </a:ext>
              </a:extLst>
            </p:cNvPr>
            <p:cNvSpPr/>
            <p:nvPr/>
          </p:nvSpPr>
          <p:spPr>
            <a:xfrm>
              <a:off x="3519488" y="5197476"/>
              <a:ext cx="225300" cy="74700"/>
            </a:xfrm>
            <a:prstGeom prst="rect">
              <a:avLst/>
            </a:prstGeom>
            <a:noFill/>
            <a:ln w="12700" cap="rnd" cmpd="sng">
              <a:solidFill>
                <a:schemeClr val="bg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0" name="Google Shape;197;p41">
              <a:extLst>
                <a:ext uri="{FF2B5EF4-FFF2-40B4-BE49-F238E27FC236}">
                  <a16:creationId xmlns:a16="http://schemas.microsoft.com/office/drawing/2014/main" id="{BBD19058-05C6-F9D7-DDF4-A047E63596EE}"/>
                </a:ext>
              </a:extLst>
            </p:cNvPr>
            <p:cNvSpPr/>
            <p:nvPr/>
          </p:nvSpPr>
          <p:spPr>
            <a:xfrm>
              <a:off x="3519488" y="5316539"/>
              <a:ext cx="225300" cy="76200"/>
            </a:xfrm>
            <a:prstGeom prst="rect">
              <a:avLst/>
            </a:prstGeom>
            <a:noFill/>
            <a:ln w="12700" cap="rnd" cmpd="sng">
              <a:solidFill>
                <a:schemeClr val="bg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1" name="Google Shape;198;p41">
              <a:extLst>
                <a:ext uri="{FF2B5EF4-FFF2-40B4-BE49-F238E27FC236}">
                  <a16:creationId xmlns:a16="http://schemas.microsoft.com/office/drawing/2014/main" id="{52A8EBDD-F1AA-A1EF-1C1A-70CC217945E0}"/>
                </a:ext>
              </a:extLst>
            </p:cNvPr>
            <p:cNvSpPr/>
            <p:nvPr/>
          </p:nvSpPr>
          <p:spPr>
            <a:xfrm>
              <a:off x="3398838" y="5076826"/>
              <a:ext cx="74700" cy="74700"/>
            </a:xfrm>
            <a:prstGeom prst="rect">
              <a:avLst/>
            </a:prstGeom>
            <a:noFill/>
            <a:ln w="12700" cap="rnd" cmpd="sng">
              <a:solidFill>
                <a:schemeClr val="bg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2" name="Google Shape;199;p41">
              <a:extLst>
                <a:ext uri="{FF2B5EF4-FFF2-40B4-BE49-F238E27FC236}">
                  <a16:creationId xmlns:a16="http://schemas.microsoft.com/office/drawing/2014/main" id="{47C9360C-EE15-16A0-F62D-73272CD1A575}"/>
                </a:ext>
              </a:extLst>
            </p:cNvPr>
            <p:cNvSpPr/>
            <p:nvPr/>
          </p:nvSpPr>
          <p:spPr>
            <a:xfrm>
              <a:off x="3398838" y="5197476"/>
              <a:ext cx="74700" cy="74700"/>
            </a:xfrm>
            <a:prstGeom prst="rect">
              <a:avLst/>
            </a:prstGeom>
            <a:noFill/>
            <a:ln w="12700" cap="rnd" cmpd="sng">
              <a:solidFill>
                <a:schemeClr val="bg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3" name="Google Shape;200;p41">
              <a:extLst>
                <a:ext uri="{FF2B5EF4-FFF2-40B4-BE49-F238E27FC236}">
                  <a16:creationId xmlns:a16="http://schemas.microsoft.com/office/drawing/2014/main" id="{9A6F6E22-1190-D2A4-5F5D-EB306B8D43D0}"/>
                </a:ext>
              </a:extLst>
            </p:cNvPr>
            <p:cNvSpPr/>
            <p:nvPr/>
          </p:nvSpPr>
          <p:spPr>
            <a:xfrm>
              <a:off x="3398838" y="5316539"/>
              <a:ext cx="74700" cy="76200"/>
            </a:xfrm>
            <a:prstGeom prst="rect">
              <a:avLst/>
            </a:prstGeom>
            <a:noFill/>
            <a:ln w="12700" cap="rnd" cmpd="sng">
              <a:solidFill>
                <a:schemeClr val="bg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14" name="Google Shape;201;p41">
            <a:extLst>
              <a:ext uri="{FF2B5EF4-FFF2-40B4-BE49-F238E27FC236}">
                <a16:creationId xmlns:a16="http://schemas.microsoft.com/office/drawing/2014/main" id="{E2BC4CEE-E109-1044-4607-329EBE339F15}"/>
              </a:ext>
            </a:extLst>
          </p:cNvPr>
          <p:cNvGrpSpPr/>
          <p:nvPr/>
        </p:nvGrpSpPr>
        <p:grpSpPr>
          <a:xfrm>
            <a:off x="227121" y="1830237"/>
            <a:ext cx="170172" cy="162057"/>
            <a:chOff x="5483226" y="731713"/>
            <a:chExt cx="363538" cy="346201"/>
          </a:xfrm>
        </p:grpSpPr>
        <p:sp>
          <p:nvSpPr>
            <p:cNvPr id="15" name="Google Shape;202;p41">
              <a:extLst>
                <a:ext uri="{FF2B5EF4-FFF2-40B4-BE49-F238E27FC236}">
                  <a16:creationId xmlns:a16="http://schemas.microsoft.com/office/drawing/2014/main" id="{09BCF8A9-0297-C388-3D4B-135AE550BDE9}"/>
                </a:ext>
              </a:extLst>
            </p:cNvPr>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6" name="Google Shape;203;p41">
              <a:extLst>
                <a:ext uri="{FF2B5EF4-FFF2-40B4-BE49-F238E27FC236}">
                  <a16:creationId xmlns:a16="http://schemas.microsoft.com/office/drawing/2014/main" id="{DBD8AA11-0C85-981F-C585-04890C6589A2}"/>
                </a:ext>
              </a:extLst>
            </p:cNvPr>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17" name="Google Shape;204;p41">
              <a:extLst>
                <a:ext uri="{FF2B5EF4-FFF2-40B4-BE49-F238E27FC236}">
                  <a16:creationId xmlns:a16="http://schemas.microsoft.com/office/drawing/2014/main" id="{5AAD089B-6731-6A8F-2BEA-1A647A5D5D50}"/>
                </a:ext>
              </a:extLst>
            </p:cNvPr>
            <p:cNvCxnSpPr/>
            <p:nvPr/>
          </p:nvCxnSpPr>
          <p:spPr>
            <a:xfrm rot="10800000">
              <a:off x="5753101" y="731713"/>
              <a:ext cx="0" cy="270000"/>
            </a:xfrm>
            <a:prstGeom prst="straightConnector1">
              <a:avLst/>
            </a:prstGeom>
            <a:noFill/>
            <a:ln w="14275" cap="rnd" cmpd="sng">
              <a:solidFill>
                <a:srgbClr val="999999"/>
              </a:solidFill>
              <a:prstDash val="solid"/>
              <a:round/>
              <a:headEnd type="none" w="med" len="med"/>
              <a:tailEnd type="none" w="med" len="med"/>
            </a:ln>
          </p:spPr>
        </p:cxnSp>
        <p:cxnSp>
          <p:nvCxnSpPr>
            <p:cNvPr id="18" name="Google Shape;205;p41">
              <a:extLst>
                <a:ext uri="{FF2B5EF4-FFF2-40B4-BE49-F238E27FC236}">
                  <a16:creationId xmlns:a16="http://schemas.microsoft.com/office/drawing/2014/main" id="{4FFFC344-574B-2CE3-B618-CB202C824B3C}"/>
                </a:ext>
              </a:extLst>
            </p:cNvPr>
            <p:cNvCxnSpPr/>
            <p:nvPr/>
          </p:nvCxnSpPr>
          <p:spPr>
            <a:xfrm>
              <a:off x="5483226" y="77787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19" name="Google Shape;206;p41">
              <a:extLst>
                <a:ext uri="{FF2B5EF4-FFF2-40B4-BE49-F238E27FC236}">
                  <a16:creationId xmlns:a16="http://schemas.microsoft.com/office/drawing/2014/main" id="{1A824E79-23BC-17A6-872A-5EAD82992DFC}"/>
                </a:ext>
              </a:extLst>
            </p:cNvPr>
            <p:cNvCxnSpPr/>
            <p:nvPr/>
          </p:nvCxnSpPr>
          <p:spPr>
            <a:xfrm>
              <a:off x="5483226" y="82232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0" name="Google Shape;207;p41">
              <a:extLst>
                <a:ext uri="{FF2B5EF4-FFF2-40B4-BE49-F238E27FC236}">
                  <a16:creationId xmlns:a16="http://schemas.microsoft.com/office/drawing/2014/main" id="{1D3B9CF3-B6DF-DDAD-3FB9-E0518F67BB0B}"/>
                </a:ext>
              </a:extLst>
            </p:cNvPr>
            <p:cNvCxnSpPr/>
            <p:nvPr/>
          </p:nvCxnSpPr>
          <p:spPr>
            <a:xfrm>
              <a:off x="5483226" y="86677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1" name="Google Shape;208;p41">
              <a:extLst>
                <a:ext uri="{FF2B5EF4-FFF2-40B4-BE49-F238E27FC236}">
                  <a16:creationId xmlns:a16="http://schemas.microsoft.com/office/drawing/2014/main" id="{835CD459-B25F-0462-0F78-770070C37733}"/>
                </a:ext>
              </a:extLst>
            </p:cNvPr>
            <p:cNvCxnSpPr/>
            <p:nvPr/>
          </p:nvCxnSpPr>
          <p:spPr>
            <a:xfrm>
              <a:off x="5483226" y="912813"/>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2" name="Google Shape;209;p41">
              <a:extLst>
                <a:ext uri="{FF2B5EF4-FFF2-40B4-BE49-F238E27FC236}">
                  <a16:creationId xmlns:a16="http://schemas.microsoft.com/office/drawing/2014/main" id="{0AEC2912-A3B9-1A31-8F4E-650B209FE956}"/>
                </a:ext>
              </a:extLst>
            </p:cNvPr>
            <p:cNvCxnSpPr/>
            <p:nvPr/>
          </p:nvCxnSpPr>
          <p:spPr>
            <a:xfrm>
              <a:off x="5483226" y="957263"/>
              <a:ext cx="149100" cy="0"/>
            </a:xfrm>
            <a:prstGeom prst="straightConnector1">
              <a:avLst/>
            </a:prstGeom>
            <a:noFill/>
            <a:ln w="14275" cap="rnd" cmpd="sng">
              <a:solidFill>
                <a:srgbClr val="999999"/>
              </a:solidFill>
              <a:prstDash val="solid"/>
              <a:round/>
              <a:headEnd type="none" w="med" len="med"/>
              <a:tailEnd type="none" w="med" len="med"/>
            </a:ln>
          </p:spPr>
        </p:cxnSp>
        <p:cxnSp>
          <p:nvCxnSpPr>
            <p:cNvPr id="23" name="Google Shape;210;p41">
              <a:extLst>
                <a:ext uri="{FF2B5EF4-FFF2-40B4-BE49-F238E27FC236}">
                  <a16:creationId xmlns:a16="http://schemas.microsoft.com/office/drawing/2014/main" id="{002A5291-E78F-B43C-E85F-EC672CF06E7E}"/>
                </a:ext>
              </a:extLst>
            </p:cNvPr>
            <p:cNvCxnSpPr/>
            <p:nvPr/>
          </p:nvCxnSpPr>
          <p:spPr>
            <a:xfrm>
              <a:off x="5483226" y="1001713"/>
              <a:ext cx="104700" cy="0"/>
            </a:xfrm>
            <a:prstGeom prst="straightConnector1">
              <a:avLst/>
            </a:prstGeom>
            <a:noFill/>
            <a:ln w="14275" cap="rnd" cmpd="sng">
              <a:solidFill>
                <a:srgbClr val="999999"/>
              </a:solidFill>
              <a:prstDash val="solid"/>
              <a:round/>
              <a:headEnd type="none" w="med" len="med"/>
              <a:tailEnd type="none" w="med" len="med"/>
            </a:ln>
          </p:spPr>
        </p:cxnSp>
      </p:grpSp>
      <p:sp>
        <p:nvSpPr>
          <p:cNvPr id="24" name="Google Shape;211;p41">
            <a:extLst>
              <a:ext uri="{FF2B5EF4-FFF2-40B4-BE49-F238E27FC236}">
                <a16:creationId xmlns:a16="http://schemas.microsoft.com/office/drawing/2014/main" id="{E9DB37C5-5729-4D48-23CB-15621BD38B53}"/>
              </a:ext>
            </a:extLst>
          </p:cNvPr>
          <p:cNvSpPr/>
          <p:nvPr/>
        </p:nvSpPr>
        <p:spPr>
          <a:xfrm>
            <a:off x="-17385" y="227998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Data Preparation</a:t>
            </a:r>
            <a:endParaRPr sz="1100" dirty="0">
              <a:solidFill>
                <a:srgbClr val="999999"/>
              </a:solidFill>
            </a:endParaRPr>
          </a:p>
        </p:txBody>
      </p:sp>
      <p:sp>
        <p:nvSpPr>
          <p:cNvPr id="25" name="Google Shape;212;p41">
            <a:extLst>
              <a:ext uri="{FF2B5EF4-FFF2-40B4-BE49-F238E27FC236}">
                <a16:creationId xmlns:a16="http://schemas.microsoft.com/office/drawing/2014/main" id="{51576603-A321-B8E4-3711-DEA3B2112EAD}"/>
              </a:ext>
            </a:extLst>
          </p:cNvPr>
          <p:cNvSpPr/>
          <p:nvPr/>
        </p:nvSpPr>
        <p:spPr>
          <a:xfrm>
            <a:off x="-17385" y="2670719"/>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Data Visualization</a:t>
            </a:r>
            <a:endParaRPr sz="1100" dirty="0">
              <a:solidFill>
                <a:srgbClr val="999999"/>
              </a:solidFill>
            </a:endParaRPr>
          </a:p>
        </p:txBody>
      </p:sp>
      <p:grpSp>
        <p:nvGrpSpPr>
          <p:cNvPr id="26" name="Google Shape;213;p41">
            <a:extLst>
              <a:ext uri="{FF2B5EF4-FFF2-40B4-BE49-F238E27FC236}">
                <a16:creationId xmlns:a16="http://schemas.microsoft.com/office/drawing/2014/main" id="{750DA86B-E48C-4161-5ED4-B3A47D95192C}"/>
              </a:ext>
            </a:extLst>
          </p:cNvPr>
          <p:cNvGrpSpPr/>
          <p:nvPr/>
        </p:nvGrpSpPr>
        <p:grpSpPr>
          <a:xfrm>
            <a:off x="238693" y="2704660"/>
            <a:ext cx="143660" cy="207373"/>
            <a:chOff x="3379789" y="1452563"/>
            <a:chExt cx="239713" cy="346025"/>
          </a:xfrm>
        </p:grpSpPr>
        <p:sp>
          <p:nvSpPr>
            <p:cNvPr id="27" name="Google Shape;214;p41">
              <a:extLst>
                <a:ext uri="{FF2B5EF4-FFF2-40B4-BE49-F238E27FC236}">
                  <a16:creationId xmlns:a16="http://schemas.microsoft.com/office/drawing/2014/main" id="{32574E97-4A5C-6B1C-D93F-E77622E8F78D}"/>
                </a:ext>
              </a:extLst>
            </p:cNvPr>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8" name="Google Shape;215;p41">
              <a:extLst>
                <a:ext uri="{FF2B5EF4-FFF2-40B4-BE49-F238E27FC236}">
                  <a16:creationId xmlns:a16="http://schemas.microsoft.com/office/drawing/2014/main" id="{8FC594E3-EABB-A02F-2C2F-F3427B38F338}"/>
                </a:ext>
              </a:extLst>
            </p:cNvPr>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29" name="Google Shape;216;p41">
              <a:extLst>
                <a:ext uri="{FF2B5EF4-FFF2-40B4-BE49-F238E27FC236}">
                  <a16:creationId xmlns:a16="http://schemas.microsoft.com/office/drawing/2014/main" id="{D6639E19-9DC6-BB2D-B09C-3CF5C74CDBF3}"/>
                </a:ext>
              </a:extLst>
            </p:cNvPr>
            <p:cNvCxnSpPr/>
            <p:nvPr/>
          </p:nvCxnSpPr>
          <p:spPr>
            <a:xfrm>
              <a:off x="3498851" y="1754188"/>
              <a:ext cx="0" cy="44400"/>
            </a:xfrm>
            <a:prstGeom prst="straightConnector1">
              <a:avLst/>
            </a:prstGeom>
            <a:noFill/>
            <a:ln w="9525" cap="rnd" cmpd="sng">
              <a:solidFill>
                <a:srgbClr val="999999"/>
              </a:solidFill>
              <a:prstDash val="solid"/>
              <a:round/>
              <a:headEnd type="none" w="med" len="med"/>
              <a:tailEnd type="none" w="med" len="med"/>
            </a:ln>
          </p:spPr>
        </p:cxnSp>
        <p:cxnSp>
          <p:nvCxnSpPr>
            <p:cNvPr id="30" name="Google Shape;217;p41">
              <a:extLst>
                <a:ext uri="{FF2B5EF4-FFF2-40B4-BE49-F238E27FC236}">
                  <a16:creationId xmlns:a16="http://schemas.microsoft.com/office/drawing/2014/main" id="{54A159E5-F10A-75BF-747E-00587BACE8E4}"/>
                </a:ext>
              </a:extLst>
            </p:cNvPr>
            <p:cNvCxnSpPr/>
            <p:nvPr/>
          </p:nvCxnSpPr>
          <p:spPr>
            <a:xfrm>
              <a:off x="3498851" y="1452563"/>
              <a:ext cx="0" cy="45900"/>
            </a:xfrm>
            <a:prstGeom prst="straightConnector1">
              <a:avLst/>
            </a:prstGeom>
            <a:noFill/>
            <a:ln w="9525" cap="rnd" cmpd="sng">
              <a:solidFill>
                <a:srgbClr val="999999"/>
              </a:solidFill>
              <a:prstDash val="solid"/>
              <a:round/>
              <a:headEnd type="none" w="med" len="med"/>
              <a:tailEnd type="none" w="med" len="med"/>
            </a:ln>
          </p:spPr>
        </p:cxnSp>
        <p:cxnSp>
          <p:nvCxnSpPr>
            <p:cNvPr id="31" name="Google Shape;218;p41">
              <a:extLst>
                <a:ext uri="{FF2B5EF4-FFF2-40B4-BE49-F238E27FC236}">
                  <a16:creationId xmlns:a16="http://schemas.microsoft.com/office/drawing/2014/main" id="{510456D4-0405-ABBF-30F3-EE526F9C9C93}"/>
                </a:ext>
              </a:extLst>
            </p:cNvPr>
            <p:cNvCxnSpPr/>
            <p:nvPr/>
          </p:nvCxnSpPr>
          <p:spPr>
            <a:xfrm>
              <a:off x="3529014" y="1457326"/>
              <a:ext cx="0" cy="41400"/>
            </a:xfrm>
            <a:prstGeom prst="straightConnector1">
              <a:avLst/>
            </a:prstGeom>
            <a:noFill/>
            <a:ln w="9525" cap="rnd" cmpd="sng">
              <a:solidFill>
                <a:srgbClr val="999999"/>
              </a:solidFill>
              <a:prstDash val="solid"/>
              <a:round/>
              <a:headEnd type="none" w="med" len="med"/>
              <a:tailEnd type="none" w="med" len="med"/>
            </a:ln>
          </p:spPr>
        </p:cxnSp>
        <p:cxnSp>
          <p:nvCxnSpPr>
            <p:cNvPr id="32" name="Google Shape;219;p41">
              <a:extLst>
                <a:ext uri="{FF2B5EF4-FFF2-40B4-BE49-F238E27FC236}">
                  <a16:creationId xmlns:a16="http://schemas.microsoft.com/office/drawing/2014/main" id="{0BDB61E6-E061-F069-4BAE-AC63A8215594}"/>
                </a:ext>
              </a:extLst>
            </p:cNvPr>
            <p:cNvCxnSpPr/>
            <p:nvPr/>
          </p:nvCxnSpPr>
          <p:spPr>
            <a:xfrm>
              <a:off x="3468689" y="1457326"/>
              <a:ext cx="0" cy="41400"/>
            </a:xfrm>
            <a:prstGeom prst="straightConnector1">
              <a:avLst/>
            </a:prstGeom>
            <a:noFill/>
            <a:ln w="9525" cap="rnd" cmpd="sng">
              <a:solidFill>
                <a:srgbClr val="999999"/>
              </a:solidFill>
              <a:prstDash val="solid"/>
              <a:round/>
              <a:headEnd type="none" w="med" len="med"/>
              <a:tailEnd type="none" w="med" len="med"/>
            </a:ln>
          </p:spPr>
        </p:cxnSp>
        <p:cxnSp>
          <p:nvCxnSpPr>
            <p:cNvPr id="33" name="Google Shape;220;p41">
              <a:extLst>
                <a:ext uri="{FF2B5EF4-FFF2-40B4-BE49-F238E27FC236}">
                  <a16:creationId xmlns:a16="http://schemas.microsoft.com/office/drawing/2014/main" id="{0CBCA7F7-894A-D6DD-F673-06F2AC92A755}"/>
                </a:ext>
              </a:extLst>
            </p:cNvPr>
            <p:cNvCxnSpPr/>
            <p:nvPr/>
          </p:nvCxnSpPr>
          <p:spPr>
            <a:xfrm>
              <a:off x="3379789" y="1633538"/>
              <a:ext cx="239700" cy="0"/>
            </a:xfrm>
            <a:prstGeom prst="straightConnector1">
              <a:avLst/>
            </a:prstGeom>
            <a:noFill/>
            <a:ln w="9525" cap="flat" cmpd="sng">
              <a:solidFill>
                <a:srgbClr val="999999"/>
              </a:solidFill>
              <a:prstDash val="solid"/>
              <a:round/>
              <a:headEnd type="none" w="med" len="med"/>
              <a:tailEnd type="none" w="med" len="med"/>
            </a:ln>
          </p:spPr>
        </p:cxnSp>
        <p:cxnSp>
          <p:nvCxnSpPr>
            <p:cNvPr id="34" name="Google Shape;221;p41">
              <a:extLst>
                <a:ext uri="{FF2B5EF4-FFF2-40B4-BE49-F238E27FC236}">
                  <a16:creationId xmlns:a16="http://schemas.microsoft.com/office/drawing/2014/main" id="{4A3514CE-E75C-0077-6074-0FB1C9DC6AC8}"/>
                </a:ext>
              </a:extLst>
            </p:cNvPr>
            <p:cNvCxnSpPr/>
            <p:nvPr/>
          </p:nvCxnSpPr>
          <p:spPr>
            <a:xfrm>
              <a:off x="3409951" y="1543051"/>
              <a:ext cx="58800" cy="0"/>
            </a:xfrm>
            <a:prstGeom prst="straightConnector1">
              <a:avLst/>
            </a:prstGeom>
            <a:noFill/>
            <a:ln w="9525" cap="rnd" cmpd="sng">
              <a:solidFill>
                <a:srgbClr val="999999"/>
              </a:solidFill>
              <a:prstDash val="solid"/>
              <a:round/>
              <a:headEnd type="none" w="med" len="med"/>
              <a:tailEnd type="none" w="med" len="med"/>
            </a:ln>
          </p:spPr>
        </p:cxnSp>
        <p:cxnSp>
          <p:nvCxnSpPr>
            <p:cNvPr id="35" name="Google Shape;222;p41">
              <a:extLst>
                <a:ext uri="{FF2B5EF4-FFF2-40B4-BE49-F238E27FC236}">
                  <a16:creationId xmlns:a16="http://schemas.microsoft.com/office/drawing/2014/main" id="{D50A5518-FBEA-4AB5-E5AB-31616AEF8CE9}"/>
                </a:ext>
              </a:extLst>
            </p:cNvPr>
            <p:cNvCxnSpPr/>
            <p:nvPr/>
          </p:nvCxnSpPr>
          <p:spPr>
            <a:xfrm>
              <a:off x="3409951" y="1573213"/>
              <a:ext cx="58800" cy="0"/>
            </a:xfrm>
            <a:prstGeom prst="straightConnector1">
              <a:avLst/>
            </a:prstGeom>
            <a:noFill/>
            <a:ln w="9525" cap="rnd" cmpd="sng">
              <a:solidFill>
                <a:srgbClr val="999999"/>
              </a:solidFill>
              <a:prstDash val="solid"/>
              <a:round/>
              <a:headEnd type="none" w="med" len="med"/>
              <a:tailEnd type="none" w="med" len="med"/>
            </a:ln>
          </p:spPr>
        </p:cxnSp>
        <p:cxnSp>
          <p:nvCxnSpPr>
            <p:cNvPr id="36" name="Google Shape;223;p41">
              <a:extLst>
                <a:ext uri="{FF2B5EF4-FFF2-40B4-BE49-F238E27FC236}">
                  <a16:creationId xmlns:a16="http://schemas.microsoft.com/office/drawing/2014/main" id="{DA3D123C-F564-134A-1E78-533E03E71C41}"/>
                </a:ext>
              </a:extLst>
            </p:cNvPr>
            <p:cNvCxnSpPr/>
            <p:nvPr/>
          </p:nvCxnSpPr>
          <p:spPr>
            <a:xfrm rot="10800000">
              <a:off x="3529039" y="1543051"/>
              <a:ext cx="60300" cy="0"/>
            </a:xfrm>
            <a:prstGeom prst="straightConnector1">
              <a:avLst/>
            </a:prstGeom>
            <a:noFill/>
            <a:ln w="9525" cap="rnd" cmpd="sng">
              <a:solidFill>
                <a:srgbClr val="999999"/>
              </a:solidFill>
              <a:prstDash val="solid"/>
              <a:round/>
              <a:headEnd type="none" w="med" len="med"/>
              <a:tailEnd type="none" w="med" len="med"/>
            </a:ln>
          </p:spPr>
        </p:cxnSp>
        <p:cxnSp>
          <p:nvCxnSpPr>
            <p:cNvPr id="37" name="Google Shape;224;p41">
              <a:extLst>
                <a:ext uri="{FF2B5EF4-FFF2-40B4-BE49-F238E27FC236}">
                  <a16:creationId xmlns:a16="http://schemas.microsoft.com/office/drawing/2014/main" id="{19F311AC-A849-B501-E808-A609824FE91D}"/>
                </a:ext>
              </a:extLst>
            </p:cNvPr>
            <p:cNvCxnSpPr/>
            <p:nvPr/>
          </p:nvCxnSpPr>
          <p:spPr>
            <a:xfrm rot="10800000">
              <a:off x="3529039" y="1573213"/>
              <a:ext cx="60300" cy="0"/>
            </a:xfrm>
            <a:prstGeom prst="straightConnector1">
              <a:avLst/>
            </a:prstGeom>
            <a:noFill/>
            <a:ln w="9525" cap="rnd" cmpd="sng">
              <a:solidFill>
                <a:srgbClr val="999999"/>
              </a:solidFill>
              <a:prstDash val="solid"/>
              <a:round/>
              <a:headEnd type="none" w="med" len="med"/>
              <a:tailEnd type="none" w="med" len="med"/>
            </a:ln>
          </p:spPr>
        </p:cxnSp>
        <p:cxnSp>
          <p:nvCxnSpPr>
            <p:cNvPr id="38" name="Google Shape;225;p41">
              <a:extLst>
                <a:ext uri="{FF2B5EF4-FFF2-40B4-BE49-F238E27FC236}">
                  <a16:creationId xmlns:a16="http://schemas.microsoft.com/office/drawing/2014/main" id="{ED07FA85-9EA6-0785-4C54-F976DE1D81E7}"/>
                </a:ext>
              </a:extLst>
            </p:cNvPr>
            <p:cNvCxnSpPr/>
            <p:nvPr/>
          </p:nvCxnSpPr>
          <p:spPr>
            <a:xfrm>
              <a:off x="3409951" y="1603376"/>
              <a:ext cx="58800" cy="0"/>
            </a:xfrm>
            <a:prstGeom prst="straightConnector1">
              <a:avLst/>
            </a:prstGeom>
            <a:noFill/>
            <a:ln w="9525" cap="rnd" cmpd="sng">
              <a:solidFill>
                <a:srgbClr val="999999"/>
              </a:solidFill>
              <a:prstDash val="solid"/>
              <a:round/>
              <a:headEnd type="none" w="med" len="med"/>
              <a:tailEnd type="none" w="med" len="med"/>
            </a:ln>
          </p:spPr>
        </p:cxnSp>
        <p:cxnSp>
          <p:nvCxnSpPr>
            <p:cNvPr id="39" name="Google Shape;226;p41">
              <a:extLst>
                <a:ext uri="{FF2B5EF4-FFF2-40B4-BE49-F238E27FC236}">
                  <a16:creationId xmlns:a16="http://schemas.microsoft.com/office/drawing/2014/main" id="{683A4AFF-8F52-D041-DBBF-5D5D4903A94F}"/>
                </a:ext>
              </a:extLst>
            </p:cNvPr>
            <p:cNvCxnSpPr/>
            <p:nvPr/>
          </p:nvCxnSpPr>
          <p:spPr>
            <a:xfrm rot="10800000">
              <a:off x="3529039" y="1603376"/>
              <a:ext cx="60300" cy="0"/>
            </a:xfrm>
            <a:prstGeom prst="straightConnector1">
              <a:avLst/>
            </a:prstGeom>
            <a:noFill/>
            <a:ln w="9525" cap="rnd" cmpd="sng">
              <a:solidFill>
                <a:srgbClr val="999999"/>
              </a:solidFill>
              <a:prstDash val="solid"/>
              <a:round/>
              <a:headEnd type="none" w="med" len="med"/>
              <a:tailEnd type="none" w="med" len="med"/>
            </a:ln>
          </p:spPr>
        </p:cxnSp>
      </p:grpSp>
      <p:sp>
        <p:nvSpPr>
          <p:cNvPr id="40" name="Google Shape;227;p41">
            <a:extLst>
              <a:ext uri="{FF2B5EF4-FFF2-40B4-BE49-F238E27FC236}">
                <a16:creationId xmlns:a16="http://schemas.microsoft.com/office/drawing/2014/main" id="{F516448D-0F03-122C-5F32-4C7C3E235756}"/>
              </a:ext>
            </a:extLst>
          </p:cNvPr>
          <p:cNvSpPr/>
          <p:nvPr/>
        </p:nvSpPr>
        <p:spPr>
          <a:xfrm>
            <a:off x="-17374" y="3061450"/>
            <a:ext cx="18333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Model Explanation </a:t>
            </a:r>
            <a:endParaRPr sz="1100" dirty="0">
              <a:solidFill>
                <a:srgbClr val="999999"/>
              </a:solidFill>
            </a:endParaRPr>
          </a:p>
        </p:txBody>
      </p:sp>
      <p:sp>
        <p:nvSpPr>
          <p:cNvPr id="41" name="Google Shape;228;p41">
            <a:extLst>
              <a:ext uri="{FF2B5EF4-FFF2-40B4-BE49-F238E27FC236}">
                <a16:creationId xmlns:a16="http://schemas.microsoft.com/office/drawing/2014/main" id="{73634764-9D2E-4300-8FBD-BCB06B542222}"/>
              </a:ext>
            </a:extLst>
          </p:cNvPr>
          <p:cNvSpPr/>
          <p:nvPr/>
        </p:nvSpPr>
        <p:spPr>
          <a:xfrm>
            <a:off x="-17374" y="3491525"/>
            <a:ext cx="19272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Model Interpretation</a:t>
            </a:r>
            <a:endParaRPr sz="1100" dirty="0">
              <a:solidFill>
                <a:srgbClr val="999999"/>
              </a:solidFill>
            </a:endParaRPr>
          </a:p>
        </p:txBody>
      </p:sp>
      <p:grpSp>
        <p:nvGrpSpPr>
          <p:cNvPr id="42" name="Google Shape;229;p41">
            <a:extLst>
              <a:ext uri="{FF2B5EF4-FFF2-40B4-BE49-F238E27FC236}">
                <a16:creationId xmlns:a16="http://schemas.microsoft.com/office/drawing/2014/main" id="{B2B83D66-457C-3A9F-C51D-85F10904D109}"/>
              </a:ext>
            </a:extLst>
          </p:cNvPr>
          <p:cNvGrpSpPr/>
          <p:nvPr/>
        </p:nvGrpSpPr>
        <p:grpSpPr>
          <a:xfrm>
            <a:off x="224990" y="3111798"/>
            <a:ext cx="174491" cy="174491"/>
            <a:chOff x="6203951" y="2895601"/>
            <a:chExt cx="346075" cy="346075"/>
          </a:xfrm>
        </p:grpSpPr>
        <p:sp>
          <p:nvSpPr>
            <p:cNvPr id="43" name="Google Shape;230;p41">
              <a:extLst>
                <a:ext uri="{FF2B5EF4-FFF2-40B4-BE49-F238E27FC236}">
                  <a16:creationId xmlns:a16="http://schemas.microsoft.com/office/drawing/2014/main" id="{97A6202E-36BE-47D5-788B-056880B76368}"/>
                </a:ext>
              </a:extLst>
            </p:cNvPr>
            <p:cNvSpPr/>
            <p:nvPr/>
          </p:nvSpPr>
          <p:spPr>
            <a:xfrm>
              <a:off x="6264276" y="3076576"/>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4" name="Google Shape;231;p41">
              <a:extLst>
                <a:ext uri="{FF2B5EF4-FFF2-40B4-BE49-F238E27FC236}">
                  <a16:creationId xmlns:a16="http://schemas.microsoft.com/office/drawing/2014/main" id="{C7F5411E-B739-FF32-46B1-E0FDFF7A8C96}"/>
                </a:ext>
              </a:extLst>
            </p:cNvPr>
            <p:cNvSpPr/>
            <p:nvPr/>
          </p:nvSpPr>
          <p:spPr>
            <a:xfrm>
              <a:off x="6324601" y="2940051"/>
              <a:ext cx="90488" cy="150813"/>
            </a:xfrm>
            <a:custGeom>
              <a:avLst/>
              <a:gdLst/>
              <a:ahLst/>
              <a:cxnLst/>
              <a:rect l="l" t="t" r="r" b="b"/>
              <a:pathLst>
                <a:path w="57" h="95" extrusionOk="0">
                  <a:moveTo>
                    <a:pt x="0" y="95"/>
                  </a:moveTo>
                  <a:lnTo>
                    <a:pt x="0" y="38"/>
                  </a:lnTo>
                  <a:lnTo>
                    <a:pt x="57" y="0"/>
                  </a:lnTo>
                  <a:lnTo>
                    <a:pt x="57" y="71"/>
                  </a:lnTo>
                </a:path>
              </a:pathLst>
            </a:custGeom>
            <a:noFill/>
            <a:ln w="14275" cap="rnd" cmpd="sng">
              <a:solidFill>
                <a:srgbClr val="999999"/>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5" name="Google Shape;232;p41">
              <a:extLst>
                <a:ext uri="{FF2B5EF4-FFF2-40B4-BE49-F238E27FC236}">
                  <a16:creationId xmlns:a16="http://schemas.microsoft.com/office/drawing/2014/main" id="{367EB6CD-9AAB-5661-0B96-7DC013A97FA5}"/>
                </a:ext>
              </a:extLst>
            </p:cNvPr>
            <p:cNvSpPr/>
            <p:nvPr/>
          </p:nvSpPr>
          <p:spPr>
            <a:xfrm>
              <a:off x="6203951" y="2895601"/>
              <a:ext cx="300000" cy="300000"/>
            </a:xfrm>
            <a:prstGeom prst="rect">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6" name="Google Shape;233;p41">
              <a:extLst>
                <a:ext uri="{FF2B5EF4-FFF2-40B4-BE49-F238E27FC236}">
                  <a16:creationId xmlns:a16="http://schemas.microsoft.com/office/drawing/2014/main" id="{571CC90D-EEF0-2847-1A38-71397458E8FB}"/>
                </a:ext>
              </a:extLst>
            </p:cNvPr>
            <p:cNvSpPr/>
            <p:nvPr/>
          </p:nvSpPr>
          <p:spPr>
            <a:xfrm>
              <a:off x="6248401" y="2940051"/>
              <a:ext cx="301625" cy="301625"/>
            </a:xfrm>
            <a:custGeom>
              <a:avLst/>
              <a:gdLst/>
              <a:ahLst/>
              <a:cxnLst/>
              <a:rect l="l" t="t" r="r" b="b"/>
              <a:pathLst>
                <a:path w="190" h="190" extrusionOk="0">
                  <a:moveTo>
                    <a:pt x="180" y="0"/>
                  </a:moveTo>
                  <a:lnTo>
                    <a:pt x="190" y="0"/>
                  </a:lnTo>
                  <a:lnTo>
                    <a:pt x="190" y="190"/>
                  </a:lnTo>
                  <a:lnTo>
                    <a:pt x="0" y="190"/>
                  </a:lnTo>
                  <a:lnTo>
                    <a:pt x="0" y="180"/>
                  </a:lnTo>
                </a:path>
              </a:pathLst>
            </a:custGeom>
            <a:noFill/>
            <a:ln w="14275" cap="rnd" cmpd="sng">
              <a:solidFill>
                <a:srgbClr val="999999"/>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7" name="Google Shape;234;p41">
              <a:extLst>
                <a:ext uri="{FF2B5EF4-FFF2-40B4-BE49-F238E27FC236}">
                  <a16:creationId xmlns:a16="http://schemas.microsoft.com/office/drawing/2014/main" id="{F8BF119C-A7AE-C633-F3B7-639A36B37554}"/>
                </a:ext>
              </a:extLst>
            </p:cNvPr>
            <p:cNvSpPr/>
            <p:nvPr/>
          </p:nvSpPr>
          <p:spPr>
            <a:xfrm>
              <a:off x="6354764" y="3046413"/>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48" name="Google Shape;235;p41">
            <a:extLst>
              <a:ext uri="{FF2B5EF4-FFF2-40B4-BE49-F238E27FC236}">
                <a16:creationId xmlns:a16="http://schemas.microsoft.com/office/drawing/2014/main" id="{53FBB489-AE03-1D60-33D2-E49929DE7EF8}"/>
              </a:ext>
            </a:extLst>
          </p:cNvPr>
          <p:cNvGrpSpPr/>
          <p:nvPr/>
        </p:nvGrpSpPr>
        <p:grpSpPr>
          <a:xfrm>
            <a:off x="225311" y="3512616"/>
            <a:ext cx="169071" cy="195063"/>
            <a:chOff x="5581651" y="2895601"/>
            <a:chExt cx="300038" cy="346163"/>
          </a:xfrm>
        </p:grpSpPr>
        <p:sp>
          <p:nvSpPr>
            <p:cNvPr id="49" name="Google Shape;236;p41">
              <a:extLst>
                <a:ext uri="{FF2B5EF4-FFF2-40B4-BE49-F238E27FC236}">
                  <a16:creationId xmlns:a16="http://schemas.microsoft.com/office/drawing/2014/main" id="{839DB46B-5AC4-2E08-950A-053C74C8828A}"/>
                </a:ext>
              </a:extLst>
            </p:cNvPr>
            <p:cNvSpPr/>
            <p:nvPr/>
          </p:nvSpPr>
          <p:spPr>
            <a:xfrm>
              <a:off x="5619751" y="3014664"/>
              <a:ext cx="225300" cy="227100"/>
            </a:xfrm>
            <a:prstGeom prst="ellipse">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0" name="Google Shape;237;p41">
              <a:extLst>
                <a:ext uri="{FF2B5EF4-FFF2-40B4-BE49-F238E27FC236}">
                  <a16:creationId xmlns:a16="http://schemas.microsoft.com/office/drawing/2014/main" id="{F34E2ABC-062A-E57E-ED59-1A682EC05E20}"/>
                </a:ext>
              </a:extLst>
            </p:cNvPr>
            <p:cNvSpPr/>
            <p:nvPr/>
          </p:nvSpPr>
          <p:spPr>
            <a:xfrm>
              <a:off x="5702301" y="3098801"/>
              <a:ext cx="58800" cy="58800"/>
            </a:xfrm>
            <a:prstGeom prst="ellipse">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1" name="Google Shape;238;p41">
              <a:extLst>
                <a:ext uri="{FF2B5EF4-FFF2-40B4-BE49-F238E27FC236}">
                  <a16:creationId xmlns:a16="http://schemas.microsoft.com/office/drawing/2014/main" id="{D9A48C66-43DF-003C-B065-26D5DB0FB69B}"/>
                </a:ext>
              </a:extLst>
            </p:cNvPr>
            <p:cNvSpPr/>
            <p:nvPr/>
          </p:nvSpPr>
          <p:spPr>
            <a:xfrm>
              <a:off x="5724526" y="3121026"/>
              <a:ext cx="14400" cy="14400"/>
            </a:xfrm>
            <a:prstGeom prst="ellipse">
              <a:avLst/>
            </a:prstGeom>
            <a:noFill/>
            <a:ln w="1427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2" name="Google Shape;239;p41">
              <a:extLst>
                <a:ext uri="{FF2B5EF4-FFF2-40B4-BE49-F238E27FC236}">
                  <a16:creationId xmlns:a16="http://schemas.microsoft.com/office/drawing/2014/main" id="{0D0AEC9A-31F1-C5A2-4D24-B67ABA1CED16}"/>
                </a:ext>
              </a:extLst>
            </p:cNvPr>
            <p:cNvSpPr/>
            <p:nvPr/>
          </p:nvSpPr>
          <p:spPr>
            <a:xfrm>
              <a:off x="5732463" y="3063876"/>
              <a:ext cx="63500" cy="65088"/>
            </a:xfrm>
            <a:custGeom>
              <a:avLst/>
              <a:gdLst/>
              <a:ahLst/>
              <a:cxnLst/>
              <a:rect l="l" t="t" r="r" b="b"/>
              <a:pathLst>
                <a:path w="17" h="17" extrusionOk="0">
                  <a:moveTo>
                    <a:pt x="0" y="0"/>
                  </a:moveTo>
                  <a:cubicBezTo>
                    <a:pt x="10" y="0"/>
                    <a:pt x="17" y="7"/>
                    <a:pt x="17" y="17"/>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3" name="Google Shape;240;p41">
              <a:extLst>
                <a:ext uri="{FF2B5EF4-FFF2-40B4-BE49-F238E27FC236}">
                  <a16:creationId xmlns:a16="http://schemas.microsoft.com/office/drawing/2014/main" id="{DEB5C164-3B3E-287F-4186-3D2F8F710346}"/>
                </a:ext>
              </a:extLst>
            </p:cNvPr>
            <p:cNvSpPr/>
            <p:nvPr/>
          </p:nvSpPr>
          <p:spPr>
            <a:xfrm>
              <a:off x="5667376" y="3128964"/>
              <a:ext cx="65088" cy="63500"/>
            </a:xfrm>
            <a:custGeom>
              <a:avLst/>
              <a:gdLst/>
              <a:ahLst/>
              <a:cxnLst/>
              <a:rect l="l" t="t" r="r" b="b"/>
              <a:pathLst>
                <a:path w="17" h="17" extrusionOk="0">
                  <a:moveTo>
                    <a:pt x="17" y="17"/>
                  </a:moveTo>
                  <a:cubicBezTo>
                    <a:pt x="7" y="17"/>
                    <a:pt x="0" y="10"/>
                    <a:pt x="0" y="0"/>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4" name="Google Shape;241;p41">
              <a:extLst>
                <a:ext uri="{FF2B5EF4-FFF2-40B4-BE49-F238E27FC236}">
                  <a16:creationId xmlns:a16="http://schemas.microsoft.com/office/drawing/2014/main" id="{99ACD96E-FD67-E114-D03D-B3CD7C9C9EAB}"/>
                </a:ext>
              </a:extLst>
            </p:cNvPr>
            <p:cNvSpPr/>
            <p:nvPr/>
          </p:nvSpPr>
          <p:spPr>
            <a:xfrm>
              <a:off x="5581651" y="2895601"/>
              <a:ext cx="300038" cy="179388"/>
            </a:xfrm>
            <a:custGeom>
              <a:avLst/>
              <a:gdLst/>
              <a:ahLst/>
              <a:cxnLst/>
              <a:rect l="l" t="t" r="r" b="b"/>
              <a:pathLst>
                <a:path w="80" h="48" extrusionOk="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pic>
        <p:nvPicPr>
          <p:cNvPr id="57" name="Google Shape;244;p41">
            <a:extLst>
              <a:ext uri="{FF2B5EF4-FFF2-40B4-BE49-F238E27FC236}">
                <a16:creationId xmlns:a16="http://schemas.microsoft.com/office/drawing/2014/main" id="{F3C9639D-F623-1DFC-CCD6-60B2C7B1A469}"/>
              </a:ext>
            </a:extLst>
          </p:cNvPr>
          <p:cNvPicPr preferRelativeResize="0"/>
          <p:nvPr/>
        </p:nvPicPr>
        <p:blipFill>
          <a:blip r:embed="rId5">
            <a:alphaModFix/>
          </a:blip>
          <a:stretch>
            <a:fillRect/>
          </a:stretch>
        </p:blipFill>
        <p:spPr>
          <a:xfrm>
            <a:off x="186575" y="2340693"/>
            <a:ext cx="213225" cy="213225"/>
          </a:xfrm>
          <a:prstGeom prst="rect">
            <a:avLst/>
          </a:prstGeom>
          <a:noFill/>
          <a:ln>
            <a:noFill/>
          </a:ln>
        </p:spPr>
      </p:pic>
      <p:grpSp>
        <p:nvGrpSpPr>
          <p:cNvPr id="59" name="Google Shape;356;p41">
            <a:extLst>
              <a:ext uri="{FF2B5EF4-FFF2-40B4-BE49-F238E27FC236}">
                <a16:creationId xmlns:a16="http://schemas.microsoft.com/office/drawing/2014/main" id="{7CFEEA96-5818-C426-CDF3-CC6C8BAF32A8}"/>
              </a:ext>
            </a:extLst>
          </p:cNvPr>
          <p:cNvGrpSpPr/>
          <p:nvPr/>
        </p:nvGrpSpPr>
        <p:grpSpPr>
          <a:xfrm>
            <a:off x="215279" y="1045350"/>
            <a:ext cx="194119" cy="169149"/>
            <a:chOff x="7005638" y="3648076"/>
            <a:chExt cx="344488" cy="300175"/>
          </a:xfrm>
        </p:grpSpPr>
        <p:sp>
          <p:nvSpPr>
            <p:cNvPr id="60" name="Google Shape;357;p41">
              <a:extLst>
                <a:ext uri="{FF2B5EF4-FFF2-40B4-BE49-F238E27FC236}">
                  <a16:creationId xmlns:a16="http://schemas.microsoft.com/office/drawing/2014/main" id="{581497E3-1AD1-5855-345F-F61DBF8EB005}"/>
                </a:ext>
              </a:extLst>
            </p:cNvPr>
            <p:cNvSpPr/>
            <p:nvPr/>
          </p:nvSpPr>
          <p:spPr>
            <a:xfrm>
              <a:off x="7005638" y="3648076"/>
              <a:ext cx="344488"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952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61" name="Google Shape;358;p41">
              <a:extLst>
                <a:ext uri="{FF2B5EF4-FFF2-40B4-BE49-F238E27FC236}">
                  <a16:creationId xmlns:a16="http://schemas.microsoft.com/office/drawing/2014/main" id="{16395BEC-3ABD-226A-6DDE-C511ABACD792}"/>
                </a:ext>
              </a:extLst>
            </p:cNvPr>
            <p:cNvCxnSpPr/>
            <p:nvPr/>
          </p:nvCxnSpPr>
          <p:spPr>
            <a:xfrm>
              <a:off x="7072313" y="3948113"/>
              <a:ext cx="211200" cy="0"/>
            </a:xfrm>
            <a:prstGeom prst="straightConnector1">
              <a:avLst/>
            </a:prstGeom>
            <a:noFill/>
            <a:ln w="9525" cap="rnd" cmpd="sng">
              <a:solidFill>
                <a:srgbClr val="999999"/>
              </a:solidFill>
              <a:prstDash val="solid"/>
              <a:round/>
              <a:headEnd type="none" w="med" len="med"/>
              <a:tailEnd type="none" w="med" len="med"/>
            </a:ln>
          </p:spPr>
        </p:cxnSp>
        <p:cxnSp>
          <p:nvCxnSpPr>
            <p:cNvPr id="62" name="Google Shape;359;p41">
              <a:extLst>
                <a:ext uri="{FF2B5EF4-FFF2-40B4-BE49-F238E27FC236}">
                  <a16:creationId xmlns:a16="http://schemas.microsoft.com/office/drawing/2014/main" id="{00D2C232-B6A0-A0D6-FC66-E8B1C405A210}"/>
                </a:ext>
              </a:extLst>
            </p:cNvPr>
            <p:cNvCxnSpPr/>
            <p:nvPr/>
          </p:nvCxnSpPr>
          <p:spPr>
            <a:xfrm>
              <a:off x="7178676" y="3917951"/>
              <a:ext cx="0" cy="30300"/>
            </a:xfrm>
            <a:prstGeom prst="straightConnector1">
              <a:avLst/>
            </a:prstGeom>
            <a:noFill/>
            <a:ln w="9525" cap="rnd" cmpd="sng">
              <a:solidFill>
                <a:srgbClr val="999999"/>
              </a:solidFill>
              <a:prstDash val="solid"/>
              <a:round/>
              <a:headEnd type="none" w="med" len="med"/>
              <a:tailEnd type="none" w="med" len="med"/>
            </a:ln>
          </p:spPr>
        </p:cxnSp>
        <p:sp>
          <p:nvSpPr>
            <p:cNvPr id="63" name="Google Shape;360;p41">
              <a:extLst>
                <a:ext uri="{FF2B5EF4-FFF2-40B4-BE49-F238E27FC236}">
                  <a16:creationId xmlns:a16="http://schemas.microsoft.com/office/drawing/2014/main" id="{CCD50CD0-2790-A2EE-8E59-D181A909F010}"/>
                </a:ext>
              </a:extLst>
            </p:cNvPr>
            <p:cNvSpPr/>
            <p:nvPr/>
          </p:nvSpPr>
          <p:spPr>
            <a:xfrm>
              <a:off x="7170738" y="3881438"/>
              <a:ext cx="14400" cy="14400"/>
            </a:xfrm>
            <a:prstGeom prst="ellipse">
              <a:avLst/>
            </a:pr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462" name="Google Shape;361;p41">
              <a:extLst>
                <a:ext uri="{FF2B5EF4-FFF2-40B4-BE49-F238E27FC236}">
                  <a16:creationId xmlns:a16="http://schemas.microsoft.com/office/drawing/2014/main" id="{8F199971-4B2A-6515-258E-27F34618F65A}"/>
                </a:ext>
              </a:extLst>
            </p:cNvPr>
            <p:cNvCxnSpPr/>
            <p:nvPr/>
          </p:nvCxnSpPr>
          <p:spPr>
            <a:xfrm>
              <a:off x="7005638" y="3857626"/>
              <a:ext cx="344400" cy="0"/>
            </a:xfrm>
            <a:prstGeom prst="straightConnector1">
              <a:avLst/>
            </a:prstGeom>
            <a:noFill/>
            <a:ln w="9525" cap="flat" cmpd="sng">
              <a:solidFill>
                <a:srgbClr val="999999"/>
              </a:solidFill>
              <a:prstDash val="solid"/>
              <a:round/>
              <a:headEnd type="none" w="med" len="med"/>
              <a:tailEnd type="none" w="med" len="med"/>
            </a:ln>
          </p:spPr>
        </p:cxnSp>
        <p:sp>
          <p:nvSpPr>
            <p:cNvPr id="463" name="Google Shape;362;p41">
              <a:extLst>
                <a:ext uri="{FF2B5EF4-FFF2-40B4-BE49-F238E27FC236}">
                  <a16:creationId xmlns:a16="http://schemas.microsoft.com/office/drawing/2014/main" id="{621361DF-7704-8A79-8203-191024004531}"/>
                </a:ext>
              </a:extLst>
            </p:cNvPr>
            <p:cNvSpPr/>
            <p:nvPr/>
          </p:nvSpPr>
          <p:spPr>
            <a:xfrm>
              <a:off x="7140576" y="3703638"/>
              <a:ext cx="82550" cy="101600"/>
            </a:xfrm>
            <a:custGeom>
              <a:avLst/>
              <a:gdLst/>
              <a:ahLst/>
              <a:cxnLst/>
              <a:rect l="l" t="t" r="r" b="b"/>
              <a:pathLst>
                <a:path w="52" h="64" extrusionOk="0">
                  <a:moveTo>
                    <a:pt x="0" y="0"/>
                  </a:moveTo>
                  <a:lnTo>
                    <a:pt x="0" y="64"/>
                  </a:lnTo>
                  <a:lnTo>
                    <a:pt x="52" y="33"/>
                  </a:lnTo>
                  <a:lnTo>
                    <a:pt x="0" y="0"/>
                  </a:lnTo>
                  <a:close/>
                </a:path>
              </a:pathLst>
            </a:cu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sp>
        <p:nvSpPr>
          <p:cNvPr id="464" name="Google Shape;187;p41">
            <a:extLst>
              <a:ext uri="{FF2B5EF4-FFF2-40B4-BE49-F238E27FC236}">
                <a16:creationId xmlns:a16="http://schemas.microsoft.com/office/drawing/2014/main" id="{11564747-928C-15BD-C34F-750A98A77717}"/>
              </a:ext>
            </a:extLst>
          </p:cNvPr>
          <p:cNvSpPr/>
          <p:nvPr/>
        </p:nvSpPr>
        <p:spPr>
          <a:xfrm>
            <a:off x="-17385" y="138691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chemeClr val="bg1"/>
                </a:solidFill>
                <a:latin typeface="Quattrocento Sans"/>
                <a:ea typeface="Quattrocento Sans"/>
                <a:cs typeface="Quattrocento Sans"/>
                <a:sym typeface="Quattrocento Sans"/>
              </a:rPr>
              <a:t>Hypothesis</a:t>
            </a:r>
            <a:endParaRPr sz="1100" dirty="0">
              <a:solidFill>
                <a:schemeClr val="bg1"/>
              </a:solidFill>
            </a:endParaRPr>
          </a:p>
        </p:txBody>
      </p:sp>
      <p:sp>
        <p:nvSpPr>
          <p:cNvPr id="465" name="Google Shape;187;p41">
            <a:extLst>
              <a:ext uri="{FF2B5EF4-FFF2-40B4-BE49-F238E27FC236}">
                <a16:creationId xmlns:a16="http://schemas.microsoft.com/office/drawing/2014/main" id="{D50EEF23-D8FF-D239-C162-11E411E55874}"/>
              </a:ext>
            </a:extLst>
          </p:cNvPr>
          <p:cNvSpPr/>
          <p:nvPr/>
        </p:nvSpPr>
        <p:spPr>
          <a:xfrm>
            <a:off x="-17385" y="992283"/>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b="1" dirty="0">
                <a:solidFill>
                  <a:srgbClr val="999999"/>
                </a:solidFill>
                <a:latin typeface="Quattrocento Sans"/>
                <a:sym typeface="Quattrocento Sans"/>
              </a:rPr>
              <a:t>Overview</a:t>
            </a:r>
            <a:endParaRPr sz="1100" b="1" dirty="0">
              <a:solidFill>
                <a:srgbClr val="999999"/>
              </a:solidFill>
            </a:endParaRPr>
          </a:p>
        </p:txBody>
      </p:sp>
      <p:sp>
        <p:nvSpPr>
          <p:cNvPr id="466" name="Google Shape;188;p41">
            <a:extLst>
              <a:ext uri="{FF2B5EF4-FFF2-40B4-BE49-F238E27FC236}">
                <a16:creationId xmlns:a16="http://schemas.microsoft.com/office/drawing/2014/main" id="{E5D3779C-E54D-946D-8CC0-91EA76146C66}"/>
              </a:ext>
            </a:extLst>
          </p:cNvPr>
          <p:cNvSpPr/>
          <p:nvPr/>
        </p:nvSpPr>
        <p:spPr>
          <a:xfrm>
            <a:off x="-17385" y="395846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rgbClr val="999999"/>
                </a:solidFill>
                <a:latin typeface="Quattrocento Sans"/>
                <a:ea typeface="Quattrocento Sans"/>
                <a:cs typeface="Quattrocento Sans"/>
                <a:sym typeface="Quattrocento Sans"/>
              </a:rPr>
              <a:t>Conclusion</a:t>
            </a:r>
            <a:endParaRPr sz="1100">
              <a:solidFill>
                <a:srgbClr val="999999"/>
              </a:solidFill>
            </a:endParaRPr>
          </a:p>
        </p:txBody>
      </p:sp>
      <p:sp>
        <p:nvSpPr>
          <p:cNvPr id="467" name="Google Shape;189;p41">
            <a:extLst>
              <a:ext uri="{FF2B5EF4-FFF2-40B4-BE49-F238E27FC236}">
                <a16:creationId xmlns:a16="http://schemas.microsoft.com/office/drawing/2014/main" id="{BEEFBE44-31A2-E51C-852F-5E1423D7C9EE}"/>
              </a:ext>
            </a:extLst>
          </p:cNvPr>
          <p:cNvSpPr/>
          <p:nvPr/>
        </p:nvSpPr>
        <p:spPr>
          <a:xfrm>
            <a:off x="-17385" y="4349200"/>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rgbClr val="999999"/>
                </a:solidFill>
                <a:latin typeface="Quattrocento Sans"/>
                <a:ea typeface="Quattrocento Sans"/>
                <a:cs typeface="Quattrocento Sans"/>
                <a:sym typeface="Quattrocento Sans"/>
              </a:rPr>
              <a:t>Q&amp;A</a:t>
            </a:r>
            <a:endParaRPr sz="1100">
              <a:solidFill>
                <a:srgbClr val="999999"/>
              </a:solidFill>
            </a:endParaRPr>
          </a:p>
        </p:txBody>
      </p:sp>
      <p:pic>
        <p:nvPicPr>
          <p:cNvPr id="468" name="Google Shape;242;p41" descr="Badge Question Mark outline">
            <a:extLst>
              <a:ext uri="{FF2B5EF4-FFF2-40B4-BE49-F238E27FC236}">
                <a16:creationId xmlns:a16="http://schemas.microsoft.com/office/drawing/2014/main" id="{51255711-783B-0DAB-AA30-F9568C864694}"/>
              </a:ext>
            </a:extLst>
          </p:cNvPr>
          <p:cNvPicPr preferRelativeResize="0"/>
          <p:nvPr/>
        </p:nvPicPr>
        <p:blipFill rotWithShape="1">
          <a:blip r:embed="rId6">
            <a:alphaModFix/>
            <a:extLst>
              <a:ext uri="{BEBA8EAE-BF5A-486C-A8C5-ECC9F3942E4B}">
                <a14:imgProps xmlns:a14="http://schemas.microsoft.com/office/drawing/2010/main">
                  <a14:imgLayer r:embed="rId7">
                    <a14:imgEffect>
                      <a14:brightnessContrast bright="-20000"/>
                    </a14:imgEffect>
                  </a14:imgLayer>
                </a14:imgProps>
              </a:ext>
            </a:extLst>
          </a:blip>
          <a:srcRect/>
          <a:stretch/>
        </p:blipFill>
        <p:spPr>
          <a:xfrm>
            <a:off x="209621" y="4370438"/>
            <a:ext cx="213241" cy="213241"/>
          </a:xfrm>
          <a:prstGeom prst="rect">
            <a:avLst/>
          </a:prstGeom>
          <a:noFill/>
          <a:ln>
            <a:noFill/>
          </a:ln>
        </p:spPr>
      </p:pic>
      <p:pic>
        <p:nvPicPr>
          <p:cNvPr id="469" name="Google Shape;243;p41" descr="Customer review outline">
            <a:extLst>
              <a:ext uri="{FF2B5EF4-FFF2-40B4-BE49-F238E27FC236}">
                <a16:creationId xmlns:a16="http://schemas.microsoft.com/office/drawing/2014/main" id="{41187C1C-5F99-2510-16FE-E0B973563E26}"/>
              </a:ext>
            </a:extLst>
          </p:cNvPr>
          <p:cNvPicPr preferRelativeResize="0"/>
          <p:nvPr/>
        </p:nvPicPr>
        <p:blipFill rotWithShape="1">
          <a:blip r:embed="rId8">
            <a:alphaModFix/>
            <a:extLst>
              <a:ext uri="{BEBA8EAE-BF5A-486C-A8C5-ECC9F3942E4B}">
                <a14:imgProps xmlns:a14="http://schemas.microsoft.com/office/drawing/2010/main">
                  <a14:imgLayer r:embed="rId9">
                    <a14:imgEffect>
                      <a14:brightnessContrast bright="-20000"/>
                    </a14:imgEffect>
                  </a14:imgLayer>
                </a14:imgProps>
              </a:ext>
            </a:extLst>
          </a:blip>
          <a:srcRect/>
          <a:stretch/>
        </p:blipFill>
        <p:spPr>
          <a:xfrm>
            <a:off x="209621" y="3999173"/>
            <a:ext cx="213241" cy="21324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2124"/>
        </a:solidFill>
        <a:effectLst/>
      </p:bgPr>
    </p:bg>
    <p:spTree>
      <p:nvGrpSpPr>
        <p:cNvPr id="1" name="Shape 466"/>
        <p:cNvGrpSpPr/>
        <p:nvPr/>
      </p:nvGrpSpPr>
      <p:grpSpPr>
        <a:xfrm>
          <a:off x="0" y="0"/>
          <a:ext cx="0" cy="0"/>
          <a:chOff x="0" y="0"/>
          <a:chExt cx="0" cy="0"/>
        </a:xfrm>
      </p:grpSpPr>
      <p:sp>
        <p:nvSpPr>
          <p:cNvPr id="58" name="Google Shape;352;p41">
            <a:extLst>
              <a:ext uri="{FF2B5EF4-FFF2-40B4-BE49-F238E27FC236}">
                <a16:creationId xmlns:a16="http://schemas.microsoft.com/office/drawing/2014/main" id="{9E523D7F-5189-B450-EB32-006CFA1B1A0B}"/>
              </a:ext>
            </a:extLst>
          </p:cNvPr>
          <p:cNvSpPr/>
          <p:nvPr/>
        </p:nvSpPr>
        <p:spPr>
          <a:xfrm>
            <a:off x="126539" y="1767593"/>
            <a:ext cx="1722600" cy="275100"/>
          </a:xfrm>
          <a:prstGeom prst="roundRect">
            <a:avLst>
              <a:gd name="adj" fmla="val 16667"/>
            </a:avLst>
          </a:prstGeom>
          <a:gradFill>
            <a:gsLst>
              <a:gs pos="0">
                <a:srgbClr val="7F7F7F">
                  <a:alpha val="44705"/>
                </a:srgbClr>
              </a:gs>
              <a:gs pos="100000">
                <a:srgbClr val="191414">
                  <a:alpha val="24705"/>
                </a:srgbClr>
              </a:gs>
            </a:gsLst>
            <a:lin ang="4199895" scaled="0"/>
          </a:gradFill>
          <a:ln>
            <a:noFill/>
          </a:ln>
        </p:spPr>
        <p:txBody>
          <a:bodyPr spcFirstLastPara="1" wrap="square" lIns="513000" tIns="34275" rIns="68575" bIns="34275" anchor="ctr" anchorCtr="0">
            <a:noAutofit/>
          </a:bodyPr>
          <a:lstStyle/>
          <a:p>
            <a:pPr marL="0" marR="0" lvl="0" indent="-114300" algn="l" rtl="0">
              <a:spcBef>
                <a:spcPts val="0"/>
              </a:spcBef>
              <a:spcAft>
                <a:spcPts val="0"/>
              </a:spcAft>
              <a:buNone/>
            </a:pPr>
            <a:endParaRPr sz="1100"/>
          </a:p>
        </p:txBody>
      </p:sp>
      <p:sp>
        <p:nvSpPr>
          <p:cNvPr id="472" name="Google Shape;472;p43"/>
          <p:cNvSpPr txBox="1"/>
          <p:nvPr/>
        </p:nvSpPr>
        <p:spPr>
          <a:xfrm>
            <a:off x="2328833" y="215000"/>
            <a:ext cx="48693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b="1">
                <a:solidFill>
                  <a:srgbClr val="1DB954"/>
                </a:solidFill>
                <a:latin typeface="Quattrocento Sans"/>
                <a:ea typeface="Quattrocento Sans"/>
                <a:cs typeface="Quattrocento Sans"/>
                <a:sym typeface="Quattrocento Sans"/>
              </a:rPr>
              <a:t>Ideal Experiment</a:t>
            </a:r>
            <a:endParaRPr sz="1100"/>
          </a:p>
        </p:txBody>
      </p:sp>
      <p:pic>
        <p:nvPicPr>
          <p:cNvPr id="474" name="Google Shape;474;p43"/>
          <p:cNvPicPr preferRelativeResize="0"/>
          <p:nvPr/>
        </p:nvPicPr>
        <p:blipFill>
          <a:blip r:embed="rId3">
            <a:alphaModFix/>
          </a:blip>
          <a:stretch>
            <a:fillRect/>
          </a:stretch>
        </p:blipFill>
        <p:spPr>
          <a:xfrm>
            <a:off x="2328833" y="1661809"/>
            <a:ext cx="6243727" cy="2875700"/>
          </a:xfrm>
          <a:prstGeom prst="rect">
            <a:avLst/>
          </a:prstGeom>
          <a:noFill/>
          <a:ln>
            <a:noFill/>
          </a:ln>
        </p:spPr>
      </p:pic>
      <p:sp>
        <p:nvSpPr>
          <p:cNvPr id="2" name="Google Shape;187;p41">
            <a:extLst>
              <a:ext uri="{FF2B5EF4-FFF2-40B4-BE49-F238E27FC236}">
                <a16:creationId xmlns:a16="http://schemas.microsoft.com/office/drawing/2014/main" id="{DEA3AED9-F58A-ACF9-EBCF-7BD41CD01831}"/>
              </a:ext>
            </a:extLst>
          </p:cNvPr>
          <p:cNvSpPr/>
          <p:nvPr/>
        </p:nvSpPr>
        <p:spPr>
          <a:xfrm>
            <a:off x="-17385" y="1773706"/>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chemeClr val="bg1"/>
                </a:solidFill>
                <a:latin typeface="Quattrocento Sans"/>
                <a:ea typeface="Quattrocento Sans"/>
                <a:cs typeface="Quattrocento Sans"/>
                <a:sym typeface="Quattrocento Sans"/>
              </a:rPr>
              <a:t>Ideal Experiment</a:t>
            </a:r>
            <a:endParaRPr sz="1100" dirty="0">
              <a:solidFill>
                <a:schemeClr val="bg1"/>
              </a:solidFill>
            </a:endParaRPr>
          </a:p>
        </p:txBody>
      </p:sp>
      <p:cxnSp>
        <p:nvCxnSpPr>
          <p:cNvPr id="5" name="Google Shape;190;p41">
            <a:extLst>
              <a:ext uri="{FF2B5EF4-FFF2-40B4-BE49-F238E27FC236}">
                <a16:creationId xmlns:a16="http://schemas.microsoft.com/office/drawing/2014/main" id="{ABB2AE6D-A1D7-1F2B-872D-0B2BC7EB509E}"/>
              </a:ext>
            </a:extLst>
          </p:cNvPr>
          <p:cNvCxnSpPr/>
          <p:nvPr/>
        </p:nvCxnSpPr>
        <p:spPr>
          <a:xfrm>
            <a:off x="141351" y="2164439"/>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6" name="Google Shape;191;p41">
            <a:extLst>
              <a:ext uri="{FF2B5EF4-FFF2-40B4-BE49-F238E27FC236}">
                <a16:creationId xmlns:a16="http://schemas.microsoft.com/office/drawing/2014/main" id="{5BD9A881-986F-9B00-FFBA-FB956A093DBE}"/>
              </a:ext>
            </a:extLst>
          </p:cNvPr>
          <p:cNvCxnSpPr/>
          <p:nvPr/>
        </p:nvCxnSpPr>
        <p:spPr>
          <a:xfrm>
            <a:off x="141351" y="3833186"/>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grpSp>
        <p:nvGrpSpPr>
          <p:cNvPr id="7" name="Google Shape;194;p41">
            <a:extLst>
              <a:ext uri="{FF2B5EF4-FFF2-40B4-BE49-F238E27FC236}">
                <a16:creationId xmlns:a16="http://schemas.microsoft.com/office/drawing/2014/main" id="{2B315B03-FC0D-0B4C-36FE-6B5EACE9C267}"/>
              </a:ext>
            </a:extLst>
          </p:cNvPr>
          <p:cNvGrpSpPr/>
          <p:nvPr/>
        </p:nvGrpSpPr>
        <p:grpSpPr>
          <a:xfrm>
            <a:off x="223506" y="1439569"/>
            <a:ext cx="177403" cy="162000"/>
            <a:chOff x="3398838" y="5076826"/>
            <a:chExt cx="345950" cy="315913"/>
          </a:xfrm>
        </p:grpSpPr>
        <p:sp>
          <p:nvSpPr>
            <p:cNvPr id="8" name="Google Shape;195;p41">
              <a:extLst>
                <a:ext uri="{FF2B5EF4-FFF2-40B4-BE49-F238E27FC236}">
                  <a16:creationId xmlns:a16="http://schemas.microsoft.com/office/drawing/2014/main" id="{A2E2A99A-0144-4238-7FCF-453A092A303A}"/>
                </a:ext>
              </a:extLst>
            </p:cNvPr>
            <p:cNvSpPr/>
            <p:nvPr/>
          </p:nvSpPr>
          <p:spPr>
            <a:xfrm>
              <a:off x="3519488" y="5076826"/>
              <a:ext cx="2253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9" name="Google Shape;196;p41">
              <a:extLst>
                <a:ext uri="{FF2B5EF4-FFF2-40B4-BE49-F238E27FC236}">
                  <a16:creationId xmlns:a16="http://schemas.microsoft.com/office/drawing/2014/main" id="{2A84EDFB-B4C5-90B3-7CA3-21CC943EAB27}"/>
                </a:ext>
              </a:extLst>
            </p:cNvPr>
            <p:cNvSpPr/>
            <p:nvPr/>
          </p:nvSpPr>
          <p:spPr>
            <a:xfrm>
              <a:off x="3519488" y="5197476"/>
              <a:ext cx="2253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0" name="Google Shape;197;p41">
              <a:extLst>
                <a:ext uri="{FF2B5EF4-FFF2-40B4-BE49-F238E27FC236}">
                  <a16:creationId xmlns:a16="http://schemas.microsoft.com/office/drawing/2014/main" id="{D5E1C21D-CFB9-046F-B41F-2BB3835FD2FF}"/>
                </a:ext>
              </a:extLst>
            </p:cNvPr>
            <p:cNvSpPr/>
            <p:nvPr/>
          </p:nvSpPr>
          <p:spPr>
            <a:xfrm>
              <a:off x="3519488" y="5316539"/>
              <a:ext cx="225300" cy="762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1" name="Google Shape;198;p41">
              <a:extLst>
                <a:ext uri="{FF2B5EF4-FFF2-40B4-BE49-F238E27FC236}">
                  <a16:creationId xmlns:a16="http://schemas.microsoft.com/office/drawing/2014/main" id="{3D46FE36-90DE-FE29-4ADD-9AF21E5ECA86}"/>
                </a:ext>
              </a:extLst>
            </p:cNvPr>
            <p:cNvSpPr/>
            <p:nvPr/>
          </p:nvSpPr>
          <p:spPr>
            <a:xfrm>
              <a:off x="3398838" y="5076826"/>
              <a:ext cx="747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2" name="Google Shape;199;p41">
              <a:extLst>
                <a:ext uri="{FF2B5EF4-FFF2-40B4-BE49-F238E27FC236}">
                  <a16:creationId xmlns:a16="http://schemas.microsoft.com/office/drawing/2014/main" id="{7577D084-CF4B-D808-3245-982524EA89E3}"/>
                </a:ext>
              </a:extLst>
            </p:cNvPr>
            <p:cNvSpPr/>
            <p:nvPr/>
          </p:nvSpPr>
          <p:spPr>
            <a:xfrm>
              <a:off x="3398838" y="5197476"/>
              <a:ext cx="747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3" name="Google Shape;200;p41">
              <a:extLst>
                <a:ext uri="{FF2B5EF4-FFF2-40B4-BE49-F238E27FC236}">
                  <a16:creationId xmlns:a16="http://schemas.microsoft.com/office/drawing/2014/main" id="{6C408455-2C6A-B9FE-921C-E156BC8E676A}"/>
                </a:ext>
              </a:extLst>
            </p:cNvPr>
            <p:cNvSpPr/>
            <p:nvPr/>
          </p:nvSpPr>
          <p:spPr>
            <a:xfrm>
              <a:off x="3398838" y="5316539"/>
              <a:ext cx="74700" cy="762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14" name="Google Shape;201;p41">
            <a:extLst>
              <a:ext uri="{FF2B5EF4-FFF2-40B4-BE49-F238E27FC236}">
                <a16:creationId xmlns:a16="http://schemas.microsoft.com/office/drawing/2014/main" id="{C0ABECF7-7015-E538-5669-6E86059EAA4B}"/>
              </a:ext>
            </a:extLst>
          </p:cNvPr>
          <p:cNvGrpSpPr/>
          <p:nvPr/>
        </p:nvGrpSpPr>
        <p:grpSpPr>
          <a:xfrm>
            <a:off x="227121" y="1830237"/>
            <a:ext cx="170172" cy="162057"/>
            <a:chOff x="5483226" y="731713"/>
            <a:chExt cx="363538" cy="346201"/>
          </a:xfrm>
        </p:grpSpPr>
        <p:sp>
          <p:nvSpPr>
            <p:cNvPr id="15" name="Google Shape;202;p41">
              <a:extLst>
                <a:ext uri="{FF2B5EF4-FFF2-40B4-BE49-F238E27FC236}">
                  <a16:creationId xmlns:a16="http://schemas.microsoft.com/office/drawing/2014/main" id="{D2141544-A958-5EE6-967D-C62FAABCF93F}"/>
                </a:ext>
              </a:extLst>
            </p:cNvPr>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chemeClr val="bg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6" name="Google Shape;203;p41">
              <a:extLst>
                <a:ext uri="{FF2B5EF4-FFF2-40B4-BE49-F238E27FC236}">
                  <a16:creationId xmlns:a16="http://schemas.microsoft.com/office/drawing/2014/main" id="{C5AF61E6-C69B-ED4D-5CBD-E5521FB4BCB6}"/>
                </a:ext>
              </a:extLst>
            </p:cNvPr>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chemeClr val="bg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17" name="Google Shape;204;p41">
              <a:extLst>
                <a:ext uri="{FF2B5EF4-FFF2-40B4-BE49-F238E27FC236}">
                  <a16:creationId xmlns:a16="http://schemas.microsoft.com/office/drawing/2014/main" id="{E8109D6F-CEBC-BDE0-38C1-CC6B1EF5D403}"/>
                </a:ext>
              </a:extLst>
            </p:cNvPr>
            <p:cNvCxnSpPr/>
            <p:nvPr/>
          </p:nvCxnSpPr>
          <p:spPr>
            <a:xfrm rot="10800000">
              <a:off x="5753101" y="731713"/>
              <a:ext cx="0" cy="270000"/>
            </a:xfrm>
            <a:prstGeom prst="straightConnector1">
              <a:avLst/>
            </a:prstGeom>
            <a:noFill/>
            <a:ln w="14275" cap="rnd" cmpd="sng">
              <a:solidFill>
                <a:schemeClr val="bg1"/>
              </a:solidFill>
              <a:prstDash val="solid"/>
              <a:round/>
              <a:headEnd type="none" w="med" len="med"/>
              <a:tailEnd type="none" w="med" len="med"/>
            </a:ln>
          </p:spPr>
        </p:cxnSp>
        <p:cxnSp>
          <p:nvCxnSpPr>
            <p:cNvPr id="18" name="Google Shape;205;p41">
              <a:extLst>
                <a:ext uri="{FF2B5EF4-FFF2-40B4-BE49-F238E27FC236}">
                  <a16:creationId xmlns:a16="http://schemas.microsoft.com/office/drawing/2014/main" id="{28C46D54-4D94-1372-2A58-1345570EB7D5}"/>
                </a:ext>
              </a:extLst>
            </p:cNvPr>
            <p:cNvCxnSpPr/>
            <p:nvPr/>
          </p:nvCxnSpPr>
          <p:spPr>
            <a:xfrm>
              <a:off x="5483226" y="777876"/>
              <a:ext cx="179400" cy="0"/>
            </a:xfrm>
            <a:prstGeom prst="straightConnector1">
              <a:avLst/>
            </a:prstGeom>
            <a:noFill/>
            <a:ln w="14275" cap="rnd" cmpd="sng">
              <a:solidFill>
                <a:schemeClr val="bg1"/>
              </a:solidFill>
              <a:prstDash val="solid"/>
              <a:round/>
              <a:headEnd type="none" w="med" len="med"/>
              <a:tailEnd type="none" w="med" len="med"/>
            </a:ln>
          </p:spPr>
        </p:cxnSp>
        <p:cxnSp>
          <p:nvCxnSpPr>
            <p:cNvPr id="19" name="Google Shape;206;p41">
              <a:extLst>
                <a:ext uri="{FF2B5EF4-FFF2-40B4-BE49-F238E27FC236}">
                  <a16:creationId xmlns:a16="http://schemas.microsoft.com/office/drawing/2014/main" id="{6D129560-FDD1-7BF0-4E8A-ABC0623CCD5B}"/>
                </a:ext>
              </a:extLst>
            </p:cNvPr>
            <p:cNvCxnSpPr/>
            <p:nvPr/>
          </p:nvCxnSpPr>
          <p:spPr>
            <a:xfrm>
              <a:off x="5483226" y="822326"/>
              <a:ext cx="179400" cy="0"/>
            </a:xfrm>
            <a:prstGeom prst="straightConnector1">
              <a:avLst/>
            </a:prstGeom>
            <a:noFill/>
            <a:ln w="14275" cap="rnd" cmpd="sng">
              <a:solidFill>
                <a:schemeClr val="bg1"/>
              </a:solidFill>
              <a:prstDash val="solid"/>
              <a:round/>
              <a:headEnd type="none" w="med" len="med"/>
              <a:tailEnd type="none" w="med" len="med"/>
            </a:ln>
          </p:spPr>
        </p:cxnSp>
        <p:cxnSp>
          <p:nvCxnSpPr>
            <p:cNvPr id="20" name="Google Shape;207;p41">
              <a:extLst>
                <a:ext uri="{FF2B5EF4-FFF2-40B4-BE49-F238E27FC236}">
                  <a16:creationId xmlns:a16="http://schemas.microsoft.com/office/drawing/2014/main" id="{BB8F879F-C8BA-2946-B9B7-08D4343E4995}"/>
                </a:ext>
              </a:extLst>
            </p:cNvPr>
            <p:cNvCxnSpPr/>
            <p:nvPr/>
          </p:nvCxnSpPr>
          <p:spPr>
            <a:xfrm>
              <a:off x="5483226" y="866776"/>
              <a:ext cx="179400" cy="0"/>
            </a:xfrm>
            <a:prstGeom prst="straightConnector1">
              <a:avLst/>
            </a:prstGeom>
            <a:noFill/>
            <a:ln w="14275" cap="rnd" cmpd="sng">
              <a:solidFill>
                <a:schemeClr val="bg1"/>
              </a:solidFill>
              <a:prstDash val="solid"/>
              <a:round/>
              <a:headEnd type="none" w="med" len="med"/>
              <a:tailEnd type="none" w="med" len="med"/>
            </a:ln>
          </p:spPr>
        </p:cxnSp>
        <p:cxnSp>
          <p:nvCxnSpPr>
            <p:cNvPr id="21" name="Google Shape;208;p41">
              <a:extLst>
                <a:ext uri="{FF2B5EF4-FFF2-40B4-BE49-F238E27FC236}">
                  <a16:creationId xmlns:a16="http://schemas.microsoft.com/office/drawing/2014/main" id="{FB1F15CE-C40A-D50B-0C99-EA10478D03D0}"/>
                </a:ext>
              </a:extLst>
            </p:cNvPr>
            <p:cNvCxnSpPr/>
            <p:nvPr/>
          </p:nvCxnSpPr>
          <p:spPr>
            <a:xfrm>
              <a:off x="5483226" y="912813"/>
              <a:ext cx="179400" cy="0"/>
            </a:xfrm>
            <a:prstGeom prst="straightConnector1">
              <a:avLst/>
            </a:prstGeom>
            <a:noFill/>
            <a:ln w="14275" cap="rnd" cmpd="sng">
              <a:solidFill>
                <a:schemeClr val="bg1"/>
              </a:solidFill>
              <a:prstDash val="solid"/>
              <a:round/>
              <a:headEnd type="none" w="med" len="med"/>
              <a:tailEnd type="none" w="med" len="med"/>
            </a:ln>
          </p:spPr>
        </p:cxnSp>
        <p:cxnSp>
          <p:nvCxnSpPr>
            <p:cNvPr id="22" name="Google Shape;209;p41">
              <a:extLst>
                <a:ext uri="{FF2B5EF4-FFF2-40B4-BE49-F238E27FC236}">
                  <a16:creationId xmlns:a16="http://schemas.microsoft.com/office/drawing/2014/main" id="{43E8EDAF-D44A-5651-E08B-E1DA7B556B55}"/>
                </a:ext>
              </a:extLst>
            </p:cNvPr>
            <p:cNvCxnSpPr/>
            <p:nvPr/>
          </p:nvCxnSpPr>
          <p:spPr>
            <a:xfrm>
              <a:off x="5483226" y="957263"/>
              <a:ext cx="149100" cy="0"/>
            </a:xfrm>
            <a:prstGeom prst="straightConnector1">
              <a:avLst/>
            </a:prstGeom>
            <a:noFill/>
            <a:ln w="14275" cap="rnd" cmpd="sng">
              <a:solidFill>
                <a:schemeClr val="bg1"/>
              </a:solidFill>
              <a:prstDash val="solid"/>
              <a:round/>
              <a:headEnd type="none" w="med" len="med"/>
              <a:tailEnd type="none" w="med" len="med"/>
            </a:ln>
          </p:spPr>
        </p:cxnSp>
        <p:cxnSp>
          <p:nvCxnSpPr>
            <p:cNvPr id="23" name="Google Shape;210;p41">
              <a:extLst>
                <a:ext uri="{FF2B5EF4-FFF2-40B4-BE49-F238E27FC236}">
                  <a16:creationId xmlns:a16="http://schemas.microsoft.com/office/drawing/2014/main" id="{13EB780C-479E-68B0-F7CF-D0E735DE26AB}"/>
                </a:ext>
              </a:extLst>
            </p:cNvPr>
            <p:cNvCxnSpPr/>
            <p:nvPr/>
          </p:nvCxnSpPr>
          <p:spPr>
            <a:xfrm>
              <a:off x="5483226" y="1001713"/>
              <a:ext cx="104700" cy="0"/>
            </a:xfrm>
            <a:prstGeom prst="straightConnector1">
              <a:avLst/>
            </a:prstGeom>
            <a:noFill/>
            <a:ln w="14275" cap="rnd" cmpd="sng">
              <a:solidFill>
                <a:schemeClr val="bg1"/>
              </a:solidFill>
              <a:prstDash val="solid"/>
              <a:round/>
              <a:headEnd type="none" w="med" len="med"/>
              <a:tailEnd type="none" w="med" len="med"/>
            </a:ln>
          </p:spPr>
        </p:cxnSp>
      </p:grpSp>
      <p:sp>
        <p:nvSpPr>
          <p:cNvPr id="24" name="Google Shape;211;p41">
            <a:extLst>
              <a:ext uri="{FF2B5EF4-FFF2-40B4-BE49-F238E27FC236}">
                <a16:creationId xmlns:a16="http://schemas.microsoft.com/office/drawing/2014/main" id="{752F2EB4-3BF1-A737-AF26-9601EBBAD99A}"/>
              </a:ext>
            </a:extLst>
          </p:cNvPr>
          <p:cNvSpPr/>
          <p:nvPr/>
        </p:nvSpPr>
        <p:spPr>
          <a:xfrm>
            <a:off x="-17385" y="227998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Data Preparation</a:t>
            </a:r>
            <a:endParaRPr sz="1100" dirty="0">
              <a:solidFill>
                <a:srgbClr val="999999"/>
              </a:solidFill>
            </a:endParaRPr>
          </a:p>
        </p:txBody>
      </p:sp>
      <p:sp>
        <p:nvSpPr>
          <p:cNvPr id="25" name="Google Shape;212;p41">
            <a:extLst>
              <a:ext uri="{FF2B5EF4-FFF2-40B4-BE49-F238E27FC236}">
                <a16:creationId xmlns:a16="http://schemas.microsoft.com/office/drawing/2014/main" id="{68D98BA0-D4E3-613E-38CE-116ABBC3FD51}"/>
              </a:ext>
            </a:extLst>
          </p:cNvPr>
          <p:cNvSpPr/>
          <p:nvPr/>
        </p:nvSpPr>
        <p:spPr>
          <a:xfrm>
            <a:off x="-17385" y="2670719"/>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Data Visualization</a:t>
            </a:r>
            <a:endParaRPr sz="1100" dirty="0">
              <a:solidFill>
                <a:srgbClr val="999999"/>
              </a:solidFill>
            </a:endParaRPr>
          </a:p>
        </p:txBody>
      </p:sp>
      <p:grpSp>
        <p:nvGrpSpPr>
          <p:cNvPr id="26" name="Google Shape;213;p41">
            <a:extLst>
              <a:ext uri="{FF2B5EF4-FFF2-40B4-BE49-F238E27FC236}">
                <a16:creationId xmlns:a16="http://schemas.microsoft.com/office/drawing/2014/main" id="{5AF8B46B-3BF4-A9FB-D880-169D146A8CBA}"/>
              </a:ext>
            </a:extLst>
          </p:cNvPr>
          <p:cNvGrpSpPr/>
          <p:nvPr/>
        </p:nvGrpSpPr>
        <p:grpSpPr>
          <a:xfrm>
            <a:off x="238693" y="2704660"/>
            <a:ext cx="143660" cy="207373"/>
            <a:chOff x="3379789" y="1452563"/>
            <a:chExt cx="239713" cy="346025"/>
          </a:xfrm>
        </p:grpSpPr>
        <p:sp>
          <p:nvSpPr>
            <p:cNvPr id="27" name="Google Shape;214;p41">
              <a:extLst>
                <a:ext uri="{FF2B5EF4-FFF2-40B4-BE49-F238E27FC236}">
                  <a16:creationId xmlns:a16="http://schemas.microsoft.com/office/drawing/2014/main" id="{DE4DF0FE-EE0D-172A-6102-D08B9B723CB3}"/>
                </a:ext>
              </a:extLst>
            </p:cNvPr>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8" name="Google Shape;215;p41">
              <a:extLst>
                <a:ext uri="{FF2B5EF4-FFF2-40B4-BE49-F238E27FC236}">
                  <a16:creationId xmlns:a16="http://schemas.microsoft.com/office/drawing/2014/main" id="{8CAF3F04-9271-9A68-BC2D-FF78305B026A}"/>
                </a:ext>
              </a:extLst>
            </p:cNvPr>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29" name="Google Shape;216;p41">
              <a:extLst>
                <a:ext uri="{FF2B5EF4-FFF2-40B4-BE49-F238E27FC236}">
                  <a16:creationId xmlns:a16="http://schemas.microsoft.com/office/drawing/2014/main" id="{8665017B-EBC6-57E4-6002-B282D3E70FEB}"/>
                </a:ext>
              </a:extLst>
            </p:cNvPr>
            <p:cNvCxnSpPr/>
            <p:nvPr/>
          </p:nvCxnSpPr>
          <p:spPr>
            <a:xfrm>
              <a:off x="3498851" y="1754188"/>
              <a:ext cx="0" cy="44400"/>
            </a:xfrm>
            <a:prstGeom prst="straightConnector1">
              <a:avLst/>
            </a:prstGeom>
            <a:noFill/>
            <a:ln w="9525" cap="rnd" cmpd="sng">
              <a:solidFill>
                <a:srgbClr val="999999"/>
              </a:solidFill>
              <a:prstDash val="solid"/>
              <a:round/>
              <a:headEnd type="none" w="med" len="med"/>
              <a:tailEnd type="none" w="med" len="med"/>
            </a:ln>
          </p:spPr>
        </p:cxnSp>
        <p:cxnSp>
          <p:nvCxnSpPr>
            <p:cNvPr id="30" name="Google Shape;217;p41">
              <a:extLst>
                <a:ext uri="{FF2B5EF4-FFF2-40B4-BE49-F238E27FC236}">
                  <a16:creationId xmlns:a16="http://schemas.microsoft.com/office/drawing/2014/main" id="{B8E34018-09C0-EE4A-09EE-B1A1EFF277FB}"/>
                </a:ext>
              </a:extLst>
            </p:cNvPr>
            <p:cNvCxnSpPr/>
            <p:nvPr/>
          </p:nvCxnSpPr>
          <p:spPr>
            <a:xfrm>
              <a:off x="3498851" y="1452563"/>
              <a:ext cx="0" cy="45900"/>
            </a:xfrm>
            <a:prstGeom prst="straightConnector1">
              <a:avLst/>
            </a:prstGeom>
            <a:noFill/>
            <a:ln w="9525" cap="rnd" cmpd="sng">
              <a:solidFill>
                <a:srgbClr val="999999"/>
              </a:solidFill>
              <a:prstDash val="solid"/>
              <a:round/>
              <a:headEnd type="none" w="med" len="med"/>
              <a:tailEnd type="none" w="med" len="med"/>
            </a:ln>
          </p:spPr>
        </p:cxnSp>
        <p:cxnSp>
          <p:nvCxnSpPr>
            <p:cNvPr id="31" name="Google Shape;218;p41">
              <a:extLst>
                <a:ext uri="{FF2B5EF4-FFF2-40B4-BE49-F238E27FC236}">
                  <a16:creationId xmlns:a16="http://schemas.microsoft.com/office/drawing/2014/main" id="{ADFC732C-2A81-CA49-A049-F170008E4B6B}"/>
                </a:ext>
              </a:extLst>
            </p:cNvPr>
            <p:cNvCxnSpPr/>
            <p:nvPr/>
          </p:nvCxnSpPr>
          <p:spPr>
            <a:xfrm>
              <a:off x="3529014" y="1457326"/>
              <a:ext cx="0" cy="41400"/>
            </a:xfrm>
            <a:prstGeom prst="straightConnector1">
              <a:avLst/>
            </a:prstGeom>
            <a:noFill/>
            <a:ln w="9525" cap="rnd" cmpd="sng">
              <a:solidFill>
                <a:srgbClr val="999999"/>
              </a:solidFill>
              <a:prstDash val="solid"/>
              <a:round/>
              <a:headEnd type="none" w="med" len="med"/>
              <a:tailEnd type="none" w="med" len="med"/>
            </a:ln>
          </p:spPr>
        </p:cxnSp>
        <p:cxnSp>
          <p:nvCxnSpPr>
            <p:cNvPr id="32" name="Google Shape;219;p41">
              <a:extLst>
                <a:ext uri="{FF2B5EF4-FFF2-40B4-BE49-F238E27FC236}">
                  <a16:creationId xmlns:a16="http://schemas.microsoft.com/office/drawing/2014/main" id="{4DEBBAC0-7C81-A77E-1003-CBC789EF9F53}"/>
                </a:ext>
              </a:extLst>
            </p:cNvPr>
            <p:cNvCxnSpPr/>
            <p:nvPr/>
          </p:nvCxnSpPr>
          <p:spPr>
            <a:xfrm>
              <a:off x="3468689" y="1457326"/>
              <a:ext cx="0" cy="41400"/>
            </a:xfrm>
            <a:prstGeom prst="straightConnector1">
              <a:avLst/>
            </a:prstGeom>
            <a:noFill/>
            <a:ln w="9525" cap="rnd" cmpd="sng">
              <a:solidFill>
                <a:srgbClr val="999999"/>
              </a:solidFill>
              <a:prstDash val="solid"/>
              <a:round/>
              <a:headEnd type="none" w="med" len="med"/>
              <a:tailEnd type="none" w="med" len="med"/>
            </a:ln>
          </p:spPr>
        </p:cxnSp>
        <p:cxnSp>
          <p:nvCxnSpPr>
            <p:cNvPr id="33" name="Google Shape;220;p41">
              <a:extLst>
                <a:ext uri="{FF2B5EF4-FFF2-40B4-BE49-F238E27FC236}">
                  <a16:creationId xmlns:a16="http://schemas.microsoft.com/office/drawing/2014/main" id="{CDD0748C-7465-4318-FB59-0437F3B158AE}"/>
                </a:ext>
              </a:extLst>
            </p:cNvPr>
            <p:cNvCxnSpPr/>
            <p:nvPr/>
          </p:nvCxnSpPr>
          <p:spPr>
            <a:xfrm>
              <a:off x="3379789" y="1633538"/>
              <a:ext cx="239700" cy="0"/>
            </a:xfrm>
            <a:prstGeom prst="straightConnector1">
              <a:avLst/>
            </a:prstGeom>
            <a:noFill/>
            <a:ln w="9525" cap="flat" cmpd="sng">
              <a:solidFill>
                <a:srgbClr val="999999"/>
              </a:solidFill>
              <a:prstDash val="solid"/>
              <a:round/>
              <a:headEnd type="none" w="med" len="med"/>
              <a:tailEnd type="none" w="med" len="med"/>
            </a:ln>
          </p:spPr>
        </p:cxnSp>
        <p:cxnSp>
          <p:nvCxnSpPr>
            <p:cNvPr id="34" name="Google Shape;221;p41">
              <a:extLst>
                <a:ext uri="{FF2B5EF4-FFF2-40B4-BE49-F238E27FC236}">
                  <a16:creationId xmlns:a16="http://schemas.microsoft.com/office/drawing/2014/main" id="{1E3A1FC4-5300-4FDC-FE8B-04303CB19F20}"/>
                </a:ext>
              </a:extLst>
            </p:cNvPr>
            <p:cNvCxnSpPr/>
            <p:nvPr/>
          </p:nvCxnSpPr>
          <p:spPr>
            <a:xfrm>
              <a:off x="3409951" y="1543051"/>
              <a:ext cx="58800" cy="0"/>
            </a:xfrm>
            <a:prstGeom prst="straightConnector1">
              <a:avLst/>
            </a:prstGeom>
            <a:noFill/>
            <a:ln w="9525" cap="rnd" cmpd="sng">
              <a:solidFill>
                <a:srgbClr val="999999"/>
              </a:solidFill>
              <a:prstDash val="solid"/>
              <a:round/>
              <a:headEnd type="none" w="med" len="med"/>
              <a:tailEnd type="none" w="med" len="med"/>
            </a:ln>
          </p:spPr>
        </p:cxnSp>
        <p:cxnSp>
          <p:nvCxnSpPr>
            <p:cNvPr id="35" name="Google Shape;222;p41">
              <a:extLst>
                <a:ext uri="{FF2B5EF4-FFF2-40B4-BE49-F238E27FC236}">
                  <a16:creationId xmlns:a16="http://schemas.microsoft.com/office/drawing/2014/main" id="{FD2899F9-5EF7-C7BA-532E-8597ABE79529}"/>
                </a:ext>
              </a:extLst>
            </p:cNvPr>
            <p:cNvCxnSpPr/>
            <p:nvPr/>
          </p:nvCxnSpPr>
          <p:spPr>
            <a:xfrm>
              <a:off x="3409951" y="1573213"/>
              <a:ext cx="58800" cy="0"/>
            </a:xfrm>
            <a:prstGeom prst="straightConnector1">
              <a:avLst/>
            </a:prstGeom>
            <a:noFill/>
            <a:ln w="9525" cap="rnd" cmpd="sng">
              <a:solidFill>
                <a:srgbClr val="999999"/>
              </a:solidFill>
              <a:prstDash val="solid"/>
              <a:round/>
              <a:headEnd type="none" w="med" len="med"/>
              <a:tailEnd type="none" w="med" len="med"/>
            </a:ln>
          </p:spPr>
        </p:cxnSp>
        <p:cxnSp>
          <p:nvCxnSpPr>
            <p:cNvPr id="36" name="Google Shape;223;p41">
              <a:extLst>
                <a:ext uri="{FF2B5EF4-FFF2-40B4-BE49-F238E27FC236}">
                  <a16:creationId xmlns:a16="http://schemas.microsoft.com/office/drawing/2014/main" id="{1F7A2D43-BF04-819D-9B80-AC59CB7FACD5}"/>
                </a:ext>
              </a:extLst>
            </p:cNvPr>
            <p:cNvCxnSpPr/>
            <p:nvPr/>
          </p:nvCxnSpPr>
          <p:spPr>
            <a:xfrm rot="10800000">
              <a:off x="3529039" y="1543051"/>
              <a:ext cx="60300" cy="0"/>
            </a:xfrm>
            <a:prstGeom prst="straightConnector1">
              <a:avLst/>
            </a:prstGeom>
            <a:noFill/>
            <a:ln w="9525" cap="rnd" cmpd="sng">
              <a:solidFill>
                <a:srgbClr val="999999"/>
              </a:solidFill>
              <a:prstDash val="solid"/>
              <a:round/>
              <a:headEnd type="none" w="med" len="med"/>
              <a:tailEnd type="none" w="med" len="med"/>
            </a:ln>
          </p:spPr>
        </p:cxnSp>
        <p:cxnSp>
          <p:nvCxnSpPr>
            <p:cNvPr id="37" name="Google Shape;224;p41">
              <a:extLst>
                <a:ext uri="{FF2B5EF4-FFF2-40B4-BE49-F238E27FC236}">
                  <a16:creationId xmlns:a16="http://schemas.microsoft.com/office/drawing/2014/main" id="{E2C25A9A-A0C6-BE58-1EB9-467FC851B333}"/>
                </a:ext>
              </a:extLst>
            </p:cNvPr>
            <p:cNvCxnSpPr/>
            <p:nvPr/>
          </p:nvCxnSpPr>
          <p:spPr>
            <a:xfrm rot="10800000">
              <a:off x="3529039" y="1573213"/>
              <a:ext cx="60300" cy="0"/>
            </a:xfrm>
            <a:prstGeom prst="straightConnector1">
              <a:avLst/>
            </a:prstGeom>
            <a:noFill/>
            <a:ln w="9525" cap="rnd" cmpd="sng">
              <a:solidFill>
                <a:srgbClr val="999999"/>
              </a:solidFill>
              <a:prstDash val="solid"/>
              <a:round/>
              <a:headEnd type="none" w="med" len="med"/>
              <a:tailEnd type="none" w="med" len="med"/>
            </a:ln>
          </p:spPr>
        </p:cxnSp>
        <p:cxnSp>
          <p:nvCxnSpPr>
            <p:cNvPr id="38" name="Google Shape;225;p41">
              <a:extLst>
                <a:ext uri="{FF2B5EF4-FFF2-40B4-BE49-F238E27FC236}">
                  <a16:creationId xmlns:a16="http://schemas.microsoft.com/office/drawing/2014/main" id="{4A9E6A69-2326-4C29-4A4E-298D24CC2082}"/>
                </a:ext>
              </a:extLst>
            </p:cNvPr>
            <p:cNvCxnSpPr/>
            <p:nvPr/>
          </p:nvCxnSpPr>
          <p:spPr>
            <a:xfrm>
              <a:off x="3409951" y="1603376"/>
              <a:ext cx="58800" cy="0"/>
            </a:xfrm>
            <a:prstGeom prst="straightConnector1">
              <a:avLst/>
            </a:prstGeom>
            <a:noFill/>
            <a:ln w="9525" cap="rnd" cmpd="sng">
              <a:solidFill>
                <a:srgbClr val="999999"/>
              </a:solidFill>
              <a:prstDash val="solid"/>
              <a:round/>
              <a:headEnd type="none" w="med" len="med"/>
              <a:tailEnd type="none" w="med" len="med"/>
            </a:ln>
          </p:spPr>
        </p:cxnSp>
        <p:cxnSp>
          <p:nvCxnSpPr>
            <p:cNvPr id="39" name="Google Shape;226;p41">
              <a:extLst>
                <a:ext uri="{FF2B5EF4-FFF2-40B4-BE49-F238E27FC236}">
                  <a16:creationId xmlns:a16="http://schemas.microsoft.com/office/drawing/2014/main" id="{75A2220D-CF3F-70FD-AADA-A6B46F78A4CD}"/>
                </a:ext>
              </a:extLst>
            </p:cNvPr>
            <p:cNvCxnSpPr/>
            <p:nvPr/>
          </p:nvCxnSpPr>
          <p:spPr>
            <a:xfrm rot="10800000">
              <a:off x="3529039" y="1603376"/>
              <a:ext cx="60300" cy="0"/>
            </a:xfrm>
            <a:prstGeom prst="straightConnector1">
              <a:avLst/>
            </a:prstGeom>
            <a:noFill/>
            <a:ln w="9525" cap="rnd" cmpd="sng">
              <a:solidFill>
                <a:srgbClr val="999999"/>
              </a:solidFill>
              <a:prstDash val="solid"/>
              <a:round/>
              <a:headEnd type="none" w="med" len="med"/>
              <a:tailEnd type="none" w="med" len="med"/>
            </a:ln>
          </p:spPr>
        </p:cxnSp>
      </p:grpSp>
      <p:sp>
        <p:nvSpPr>
          <p:cNvPr id="40" name="Google Shape;227;p41">
            <a:extLst>
              <a:ext uri="{FF2B5EF4-FFF2-40B4-BE49-F238E27FC236}">
                <a16:creationId xmlns:a16="http://schemas.microsoft.com/office/drawing/2014/main" id="{D25815B1-10E9-AC9D-9B89-F2F360FD4DB3}"/>
              </a:ext>
            </a:extLst>
          </p:cNvPr>
          <p:cNvSpPr/>
          <p:nvPr/>
        </p:nvSpPr>
        <p:spPr>
          <a:xfrm>
            <a:off x="-17374" y="3061450"/>
            <a:ext cx="18333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Model Explanation </a:t>
            </a:r>
            <a:endParaRPr sz="1100" dirty="0">
              <a:solidFill>
                <a:srgbClr val="999999"/>
              </a:solidFill>
            </a:endParaRPr>
          </a:p>
        </p:txBody>
      </p:sp>
      <p:sp>
        <p:nvSpPr>
          <p:cNvPr id="41" name="Google Shape;228;p41">
            <a:extLst>
              <a:ext uri="{FF2B5EF4-FFF2-40B4-BE49-F238E27FC236}">
                <a16:creationId xmlns:a16="http://schemas.microsoft.com/office/drawing/2014/main" id="{419F52BC-9357-4F43-3354-2A7972290B41}"/>
              </a:ext>
            </a:extLst>
          </p:cNvPr>
          <p:cNvSpPr/>
          <p:nvPr/>
        </p:nvSpPr>
        <p:spPr>
          <a:xfrm>
            <a:off x="-17374" y="3491525"/>
            <a:ext cx="19272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Model Interpretation</a:t>
            </a:r>
            <a:endParaRPr sz="1100" dirty="0">
              <a:solidFill>
                <a:srgbClr val="999999"/>
              </a:solidFill>
            </a:endParaRPr>
          </a:p>
        </p:txBody>
      </p:sp>
      <p:grpSp>
        <p:nvGrpSpPr>
          <p:cNvPr id="42" name="Google Shape;229;p41">
            <a:extLst>
              <a:ext uri="{FF2B5EF4-FFF2-40B4-BE49-F238E27FC236}">
                <a16:creationId xmlns:a16="http://schemas.microsoft.com/office/drawing/2014/main" id="{9499CE79-0C27-5E79-97F6-5A095A55A339}"/>
              </a:ext>
            </a:extLst>
          </p:cNvPr>
          <p:cNvGrpSpPr/>
          <p:nvPr/>
        </p:nvGrpSpPr>
        <p:grpSpPr>
          <a:xfrm>
            <a:off x="224990" y="3111798"/>
            <a:ext cx="174491" cy="174491"/>
            <a:chOff x="6203951" y="2895601"/>
            <a:chExt cx="346075" cy="346075"/>
          </a:xfrm>
        </p:grpSpPr>
        <p:sp>
          <p:nvSpPr>
            <p:cNvPr id="43" name="Google Shape;230;p41">
              <a:extLst>
                <a:ext uri="{FF2B5EF4-FFF2-40B4-BE49-F238E27FC236}">
                  <a16:creationId xmlns:a16="http://schemas.microsoft.com/office/drawing/2014/main" id="{8EF5A7FB-F056-C0AA-98E1-EC6D31830205}"/>
                </a:ext>
              </a:extLst>
            </p:cNvPr>
            <p:cNvSpPr/>
            <p:nvPr/>
          </p:nvSpPr>
          <p:spPr>
            <a:xfrm>
              <a:off x="6264276" y="3076576"/>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4" name="Google Shape;231;p41">
              <a:extLst>
                <a:ext uri="{FF2B5EF4-FFF2-40B4-BE49-F238E27FC236}">
                  <a16:creationId xmlns:a16="http://schemas.microsoft.com/office/drawing/2014/main" id="{0A3F3F7D-2D89-CA6F-90D4-1C3D7B1D986E}"/>
                </a:ext>
              </a:extLst>
            </p:cNvPr>
            <p:cNvSpPr/>
            <p:nvPr/>
          </p:nvSpPr>
          <p:spPr>
            <a:xfrm>
              <a:off x="6324601" y="2940051"/>
              <a:ext cx="90488" cy="150813"/>
            </a:xfrm>
            <a:custGeom>
              <a:avLst/>
              <a:gdLst/>
              <a:ahLst/>
              <a:cxnLst/>
              <a:rect l="l" t="t" r="r" b="b"/>
              <a:pathLst>
                <a:path w="57" h="95" extrusionOk="0">
                  <a:moveTo>
                    <a:pt x="0" y="95"/>
                  </a:moveTo>
                  <a:lnTo>
                    <a:pt x="0" y="38"/>
                  </a:lnTo>
                  <a:lnTo>
                    <a:pt x="57" y="0"/>
                  </a:lnTo>
                  <a:lnTo>
                    <a:pt x="57" y="71"/>
                  </a:lnTo>
                </a:path>
              </a:pathLst>
            </a:custGeom>
            <a:noFill/>
            <a:ln w="14275" cap="rnd" cmpd="sng">
              <a:solidFill>
                <a:srgbClr val="999999"/>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5" name="Google Shape;232;p41">
              <a:extLst>
                <a:ext uri="{FF2B5EF4-FFF2-40B4-BE49-F238E27FC236}">
                  <a16:creationId xmlns:a16="http://schemas.microsoft.com/office/drawing/2014/main" id="{AF3D67E1-758E-52C9-BACF-2E3AB9B64263}"/>
                </a:ext>
              </a:extLst>
            </p:cNvPr>
            <p:cNvSpPr/>
            <p:nvPr/>
          </p:nvSpPr>
          <p:spPr>
            <a:xfrm>
              <a:off x="6203951" y="2895601"/>
              <a:ext cx="300000" cy="300000"/>
            </a:xfrm>
            <a:prstGeom prst="rect">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6" name="Google Shape;233;p41">
              <a:extLst>
                <a:ext uri="{FF2B5EF4-FFF2-40B4-BE49-F238E27FC236}">
                  <a16:creationId xmlns:a16="http://schemas.microsoft.com/office/drawing/2014/main" id="{FED82800-59F6-289D-2367-E367D6DCF144}"/>
                </a:ext>
              </a:extLst>
            </p:cNvPr>
            <p:cNvSpPr/>
            <p:nvPr/>
          </p:nvSpPr>
          <p:spPr>
            <a:xfrm>
              <a:off x="6248401" y="2940051"/>
              <a:ext cx="301625" cy="301625"/>
            </a:xfrm>
            <a:custGeom>
              <a:avLst/>
              <a:gdLst/>
              <a:ahLst/>
              <a:cxnLst/>
              <a:rect l="l" t="t" r="r" b="b"/>
              <a:pathLst>
                <a:path w="190" h="190" extrusionOk="0">
                  <a:moveTo>
                    <a:pt x="180" y="0"/>
                  </a:moveTo>
                  <a:lnTo>
                    <a:pt x="190" y="0"/>
                  </a:lnTo>
                  <a:lnTo>
                    <a:pt x="190" y="190"/>
                  </a:lnTo>
                  <a:lnTo>
                    <a:pt x="0" y="190"/>
                  </a:lnTo>
                  <a:lnTo>
                    <a:pt x="0" y="180"/>
                  </a:lnTo>
                </a:path>
              </a:pathLst>
            </a:custGeom>
            <a:noFill/>
            <a:ln w="14275" cap="rnd" cmpd="sng">
              <a:solidFill>
                <a:srgbClr val="999999"/>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7" name="Google Shape;234;p41">
              <a:extLst>
                <a:ext uri="{FF2B5EF4-FFF2-40B4-BE49-F238E27FC236}">
                  <a16:creationId xmlns:a16="http://schemas.microsoft.com/office/drawing/2014/main" id="{6710D76A-16D9-524C-0F56-BBA84E532C7E}"/>
                </a:ext>
              </a:extLst>
            </p:cNvPr>
            <p:cNvSpPr/>
            <p:nvPr/>
          </p:nvSpPr>
          <p:spPr>
            <a:xfrm>
              <a:off x="6354764" y="3046413"/>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48" name="Google Shape;235;p41">
            <a:extLst>
              <a:ext uri="{FF2B5EF4-FFF2-40B4-BE49-F238E27FC236}">
                <a16:creationId xmlns:a16="http://schemas.microsoft.com/office/drawing/2014/main" id="{DFF856EB-B7CF-9144-D369-F2B1D15DE221}"/>
              </a:ext>
            </a:extLst>
          </p:cNvPr>
          <p:cNvGrpSpPr/>
          <p:nvPr/>
        </p:nvGrpSpPr>
        <p:grpSpPr>
          <a:xfrm>
            <a:off x="225311" y="3512616"/>
            <a:ext cx="169071" cy="195063"/>
            <a:chOff x="5581651" y="2895601"/>
            <a:chExt cx="300038" cy="346163"/>
          </a:xfrm>
        </p:grpSpPr>
        <p:sp>
          <p:nvSpPr>
            <p:cNvPr id="49" name="Google Shape;236;p41">
              <a:extLst>
                <a:ext uri="{FF2B5EF4-FFF2-40B4-BE49-F238E27FC236}">
                  <a16:creationId xmlns:a16="http://schemas.microsoft.com/office/drawing/2014/main" id="{933DCE0A-3B71-BBA2-39A7-00B2CB444250}"/>
                </a:ext>
              </a:extLst>
            </p:cNvPr>
            <p:cNvSpPr/>
            <p:nvPr/>
          </p:nvSpPr>
          <p:spPr>
            <a:xfrm>
              <a:off x="5619751" y="3014664"/>
              <a:ext cx="225300" cy="227100"/>
            </a:xfrm>
            <a:prstGeom prst="ellipse">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0" name="Google Shape;237;p41">
              <a:extLst>
                <a:ext uri="{FF2B5EF4-FFF2-40B4-BE49-F238E27FC236}">
                  <a16:creationId xmlns:a16="http://schemas.microsoft.com/office/drawing/2014/main" id="{10DE85A5-229A-F74B-695F-5922C9841BFC}"/>
                </a:ext>
              </a:extLst>
            </p:cNvPr>
            <p:cNvSpPr/>
            <p:nvPr/>
          </p:nvSpPr>
          <p:spPr>
            <a:xfrm>
              <a:off x="5702301" y="3098801"/>
              <a:ext cx="58800" cy="58800"/>
            </a:xfrm>
            <a:prstGeom prst="ellipse">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1" name="Google Shape;238;p41">
              <a:extLst>
                <a:ext uri="{FF2B5EF4-FFF2-40B4-BE49-F238E27FC236}">
                  <a16:creationId xmlns:a16="http://schemas.microsoft.com/office/drawing/2014/main" id="{6C71AB10-BCB9-7281-EF54-2411D5CADD53}"/>
                </a:ext>
              </a:extLst>
            </p:cNvPr>
            <p:cNvSpPr/>
            <p:nvPr/>
          </p:nvSpPr>
          <p:spPr>
            <a:xfrm>
              <a:off x="5724526" y="3121026"/>
              <a:ext cx="14400" cy="14400"/>
            </a:xfrm>
            <a:prstGeom prst="ellipse">
              <a:avLst/>
            </a:prstGeom>
            <a:noFill/>
            <a:ln w="1427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2" name="Google Shape;239;p41">
              <a:extLst>
                <a:ext uri="{FF2B5EF4-FFF2-40B4-BE49-F238E27FC236}">
                  <a16:creationId xmlns:a16="http://schemas.microsoft.com/office/drawing/2014/main" id="{7C7802A5-FB47-1C2B-2AF4-34A335BD5EA8}"/>
                </a:ext>
              </a:extLst>
            </p:cNvPr>
            <p:cNvSpPr/>
            <p:nvPr/>
          </p:nvSpPr>
          <p:spPr>
            <a:xfrm>
              <a:off x="5732463" y="3063876"/>
              <a:ext cx="63500" cy="65088"/>
            </a:xfrm>
            <a:custGeom>
              <a:avLst/>
              <a:gdLst/>
              <a:ahLst/>
              <a:cxnLst/>
              <a:rect l="l" t="t" r="r" b="b"/>
              <a:pathLst>
                <a:path w="17" h="17" extrusionOk="0">
                  <a:moveTo>
                    <a:pt x="0" y="0"/>
                  </a:moveTo>
                  <a:cubicBezTo>
                    <a:pt x="10" y="0"/>
                    <a:pt x="17" y="7"/>
                    <a:pt x="17" y="17"/>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3" name="Google Shape;240;p41">
              <a:extLst>
                <a:ext uri="{FF2B5EF4-FFF2-40B4-BE49-F238E27FC236}">
                  <a16:creationId xmlns:a16="http://schemas.microsoft.com/office/drawing/2014/main" id="{34B84693-6E71-F5DA-C986-55589E486EAE}"/>
                </a:ext>
              </a:extLst>
            </p:cNvPr>
            <p:cNvSpPr/>
            <p:nvPr/>
          </p:nvSpPr>
          <p:spPr>
            <a:xfrm>
              <a:off x="5667376" y="3128964"/>
              <a:ext cx="65088" cy="63500"/>
            </a:xfrm>
            <a:custGeom>
              <a:avLst/>
              <a:gdLst/>
              <a:ahLst/>
              <a:cxnLst/>
              <a:rect l="l" t="t" r="r" b="b"/>
              <a:pathLst>
                <a:path w="17" h="17" extrusionOk="0">
                  <a:moveTo>
                    <a:pt x="17" y="17"/>
                  </a:moveTo>
                  <a:cubicBezTo>
                    <a:pt x="7" y="17"/>
                    <a:pt x="0" y="10"/>
                    <a:pt x="0" y="0"/>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4" name="Google Shape;241;p41">
              <a:extLst>
                <a:ext uri="{FF2B5EF4-FFF2-40B4-BE49-F238E27FC236}">
                  <a16:creationId xmlns:a16="http://schemas.microsoft.com/office/drawing/2014/main" id="{C06A03DE-C10C-A8D0-39A5-1DEA444C8CB3}"/>
                </a:ext>
              </a:extLst>
            </p:cNvPr>
            <p:cNvSpPr/>
            <p:nvPr/>
          </p:nvSpPr>
          <p:spPr>
            <a:xfrm>
              <a:off x="5581651" y="2895601"/>
              <a:ext cx="300038" cy="179388"/>
            </a:xfrm>
            <a:custGeom>
              <a:avLst/>
              <a:gdLst/>
              <a:ahLst/>
              <a:cxnLst/>
              <a:rect l="l" t="t" r="r" b="b"/>
              <a:pathLst>
                <a:path w="80" h="48" extrusionOk="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pic>
        <p:nvPicPr>
          <p:cNvPr id="57" name="Google Shape;244;p41">
            <a:extLst>
              <a:ext uri="{FF2B5EF4-FFF2-40B4-BE49-F238E27FC236}">
                <a16:creationId xmlns:a16="http://schemas.microsoft.com/office/drawing/2014/main" id="{B1EA38D4-139A-CA33-2AFA-D023C431AC6C}"/>
              </a:ext>
            </a:extLst>
          </p:cNvPr>
          <p:cNvPicPr preferRelativeResize="0"/>
          <p:nvPr/>
        </p:nvPicPr>
        <p:blipFill>
          <a:blip r:embed="rId4">
            <a:alphaModFix/>
          </a:blip>
          <a:stretch>
            <a:fillRect/>
          </a:stretch>
        </p:blipFill>
        <p:spPr>
          <a:xfrm>
            <a:off x="186575" y="2340693"/>
            <a:ext cx="213225" cy="213225"/>
          </a:xfrm>
          <a:prstGeom prst="rect">
            <a:avLst/>
          </a:prstGeom>
          <a:noFill/>
          <a:ln>
            <a:noFill/>
          </a:ln>
        </p:spPr>
      </p:pic>
      <p:sp>
        <p:nvSpPr>
          <p:cNvPr id="450" name="Google Shape;187;p41">
            <a:extLst>
              <a:ext uri="{FF2B5EF4-FFF2-40B4-BE49-F238E27FC236}">
                <a16:creationId xmlns:a16="http://schemas.microsoft.com/office/drawing/2014/main" id="{200E8AAB-822E-5BF5-F5E0-FB0D9ED05ECF}"/>
              </a:ext>
            </a:extLst>
          </p:cNvPr>
          <p:cNvSpPr/>
          <p:nvPr/>
        </p:nvSpPr>
        <p:spPr>
          <a:xfrm>
            <a:off x="-17385" y="138691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Hypothesis</a:t>
            </a:r>
            <a:endParaRPr sz="1100" dirty="0">
              <a:solidFill>
                <a:srgbClr val="999999"/>
              </a:solidFill>
            </a:endParaRPr>
          </a:p>
        </p:txBody>
      </p:sp>
      <p:grpSp>
        <p:nvGrpSpPr>
          <p:cNvPr id="452" name="Google Shape;356;p41">
            <a:extLst>
              <a:ext uri="{FF2B5EF4-FFF2-40B4-BE49-F238E27FC236}">
                <a16:creationId xmlns:a16="http://schemas.microsoft.com/office/drawing/2014/main" id="{BC0BFDC7-1C77-FA07-0D1F-CB1E76E44B87}"/>
              </a:ext>
            </a:extLst>
          </p:cNvPr>
          <p:cNvGrpSpPr/>
          <p:nvPr/>
        </p:nvGrpSpPr>
        <p:grpSpPr>
          <a:xfrm>
            <a:off x="215279" y="1045350"/>
            <a:ext cx="194119" cy="169149"/>
            <a:chOff x="7005638" y="3648076"/>
            <a:chExt cx="344488" cy="300175"/>
          </a:xfrm>
        </p:grpSpPr>
        <p:sp>
          <p:nvSpPr>
            <p:cNvPr id="453" name="Google Shape;357;p41">
              <a:extLst>
                <a:ext uri="{FF2B5EF4-FFF2-40B4-BE49-F238E27FC236}">
                  <a16:creationId xmlns:a16="http://schemas.microsoft.com/office/drawing/2014/main" id="{1B5CA7AE-5611-E521-759F-F8B5EFA05995}"/>
                </a:ext>
              </a:extLst>
            </p:cNvPr>
            <p:cNvSpPr/>
            <p:nvPr/>
          </p:nvSpPr>
          <p:spPr>
            <a:xfrm>
              <a:off x="7005638" y="3648076"/>
              <a:ext cx="344488"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952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cxnSp>
          <p:nvCxnSpPr>
            <p:cNvPr id="454" name="Google Shape;358;p41">
              <a:extLst>
                <a:ext uri="{FF2B5EF4-FFF2-40B4-BE49-F238E27FC236}">
                  <a16:creationId xmlns:a16="http://schemas.microsoft.com/office/drawing/2014/main" id="{7B4269A1-0EED-C065-F322-3AFBF14AAD5F}"/>
                </a:ext>
              </a:extLst>
            </p:cNvPr>
            <p:cNvCxnSpPr/>
            <p:nvPr/>
          </p:nvCxnSpPr>
          <p:spPr>
            <a:xfrm>
              <a:off x="7072313" y="3948113"/>
              <a:ext cx="211200" cy="0"/>
            </a:xfrm>
            <a:prstGeom prst="straightConnector1">
              <a:avLst/>
            </a:prstGeom>
            <a:noFill/>
            <a:ln w="9525" cap="rnd" cmpd="sng">
              <a:solidFill>
                <a:srgbClr val="999999"/>
              </a:solidFill>
              <a:prstDash val="solid"/>
              <a:round/>
              <a:headEnd type="none" w="med" len="med"/>
              <a:tailEnd type="none" w="med" len="med"/>
            </a:ln>
          </p:spPr>
        </p:cxnSp>
        <p:cxnSp>
          <p:nvCxnSpPr>
            <p:cNvPr id="455" name="Google Shape;359;p41">
              <a:extLst>
                <a:ext uri="{FF2B5EF4-FFF2-40B4-BE49-F238E27FC236}">
                  <a16:creationId xmlns:a16="http://schemas.microsoft.com/office/drawing/2014/main" id="{E2FD31F8-662C-E287-DCEF-CF2FEB739EB5}"/>
                </a:ext>
              </a:extLst>
            </p:cNvPr>
            <p:cNvCxnSpPr/>
            <p:nvPr/>
          </p:nvCxnSpPr>
          <p:spPr>
            <a:xfrm>
              <a:off x="7178676" y="3917951"/>
              <a:ext cx="0" cy="30300"/>
            </a:xfrm>
            <a:prstGeom prst="straightConnector1">
              <a:avLst/>
            </a:prstGeom>
            <a:noFill/>
            <a:ln w="9525" cap="rnd" cmpd="sng">
              <a:solidFill>
                <a:srgbClr val="999999"/>
              </a:solidFill>
              <a:prstDash val="solid"/>
              <a:round/>
              <a:headEnd type="none" w="med" len="med"/>
              <a:tailEnd type="none" w="med" len="med"/>
            </a:ln>
          </p:spPr>
        </p:cxnSp>
        <p:sp>
          <p:nvSpPr>
            <p:cNvPr id="456" name="Google Shape;360;p41">
              <a:extLst>
                <a:ext uri="{FF2B5EF4-FFF2-40B4-BE49-F238E27FC236}">
                  <a16:creationId xmlns:a16="http://schemas.microsoft.com/office/drawing/2014/main" id="{99E268F5-CA56-1C5E-AB1C-D1F3FEF2980C}"/>
                </a:ext>
              </a:extLst>
            </p:cNvPr>
            <p:cNvSpPr/>
            <p:nvPr/>
          </p:nvSpPr>
          <p:spPr>
            <a:xfrm>
              <a:off x="7170738" y="3881438"/>
              <a:ext cx="14400" cy="14400"/>
            </a:xfrm>
            <a:prstGeom prst="ellipse">
              <a:avLst/>
            </a:pr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cxnSp>
          <p:nvCxnSpPr>
            <p:cNvPr id="457" name="Google Shape;361;p41">
              <a:extLst>
                <a:ext uri="{FF2B5EF4-FFF2-40B4-BE49-F238E27FC236}">
                  <a16:creationId xmlns:a16="http://schemas.microsoft.com/office/drawing/2014/main" id="{74C73363-B9FE-9AEF-A1C5-7FBF76BBE189}"/>
                </a:ext>
              </a:extLst>
            </p:cNvPr>
            <p:cNvCxnSpPr/>
            <p:nvPr/>
          </p:nvCxnSpPr>
          <p:spPr>
            <a:xfrm>
              <a:off x="7005638" y="3857626"/>
              <a:ext cx="344400" cy="0"/>
            </a:xfrm>
            <a:prstGeom prst="straightConnector1">
              <a:avLst/>
            </a:prstGeom>
            <a:noFill/>
            <a:ln w="9525" cap="flat" cmpd="sng">
              <a:solidFill>
                <a:srgbClr val="999999"/>
              </a:solidFill>
              <a:prstDash val="solid"/>
              <a:round/>
              <a:headEnd type="none" w="med" len="med"/>
              <a:tailEnd type="none" w="med" len="med"/>
            </a:ln>
          </p:spPr>
        </p:cxnSp>
        <p:sp>
          <p:nvSpPr>
            <p:cNvPr id="458" name="Google Shape;362;p41">
              <a:extLst>
                <a:ext uri="{FF2B5EF4-FFF2-40B4-BE49-F238E27FC236}">
                  <a16:creationId xmlns:a16="http://schemas.microsoft.com/office/drawing/2014/main" id="{435F3304-C9FE-2A6D-E77A-C342AD30937A}"/>
                </a:ext>
              </a:extLst>
            </p:cNvPr>
            <p:cNvSpPr/>
            <p:nvPr/>
          </p:nvSpPr>
          <p:spPr>
            <a:xfrm>
              <a:off x="7140576" y="3703638"/>
              <a:ext cx="82550" cy="101600"/>
            </a:xfrm>
            <a:custGeom>
              <a:avLst/>
              <a:gdLst/>
              <a:ahLst/>
              <a:cxnLst/>
              <a:rect l="l" t="t" r="r" b="b"/>
              <a:pathLst>
                <a:path w="52" h="64" extrusionOk="0">
                  <a:moveTo>
                    <a:pt x="0" y="0"/>
                  </a:moveTo>
                  <a:lnTo>
                    <a:pt x="0" y="64"/>
                  </a:lnTo>
                  <a:lnTo>
                    <a:pt x="52" y="33"/>
                  </a:lnTo>
                  <a:lnTo>
                    <a:pt x="0" y="0"/>
                  </a:lnTo>
                  <a:close/>
                </a:path>
              </a:pathLst>
            </a:cu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grpSp>
      <p:sp>
        <p:nvSpPr>
          <p:cNvPr id="459" name="Google Shape;187;p41">
            <a:extLst>
              <a:ext uri="{FF2B5EF4-FFF2-40B4-BE49-F238E27FC236}">
                <a16:creationId xmlns:a16="http://schemas.microsoft.com/office/drawing/2014/main" id="{F97121B9-3C60-1CB9-537B-06E9EBB8E4B0}"/>
              </a:ext>
            </a:extLst>
          </p:cNvPr>
          <p:cNvSpPr/>
          <p:nvPr/>
        </p:nvSpPr>
        <p:spPr>
          <a:xfrm>
            <a:off x="-17385" y="992283"/>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sym typeface="Quattrocento Sans"/>
              </a:rPr>
              <a:t>Overview</a:t>
            </a:r>
            <a:endParaRPr sz="1100" dirty="0">
              <a:solidFill>
                <a:srgbClr val="999999"/>
              </a:solidFill>
            </a:endParaRPr>
          </a:p>
        </p:txBody>
      </p:sp>
      <p:grpSp>
        <p:nvGrpSpPr>
          <p:cNvPr id="460" name="Group 459">
            <a:extLst>
              <a:ext uri="{FF2B5EF4-FFF2-40B4-BE49-F238E27FC236}">
                <a16:creationId xmlns:a16="http://schemas.microsoft.com/office/drawing/2014/main" id="{54F29ECD-3759-DC42-532C-354170FF96C9}"/>
              </a:ext>
            </a:extLst>
          </p:cNvPr>
          <p:cNvGrpSpPr/>
          <p:nvPr/>
        </p:nvGrpSpPr>
        <p:grpSpPr>
          <a:xfrm>
            <a:off x="2389516" y="850077"/>
            <a:ext cx="5732014" cy="511775"/>
            <a:chOff x="2712655" y="4243992"/>
            <a:chExt cx="5732014" cy="511775"/>
          </a:xfrm>
        </p:grpSpPr>
        <p:sp>
          <p:nvSpPr>
            <p:cNvPr id="461" name="Google Shape;812;p47">
              <a:extLst>
                <a:ext uri="{FF2B5EF4-FFF2-40B4-BE49-F238E27FC236}">
                  <a16:creationId xmlns:a16="http://schemas.microsoft.com/office/drawing/2014/main" id="{E385C2AE-D34A-6F97-08D1-84738536A1A1}"/>
                </a:ext>
              </a:extLst>
            </p:cNvPr>
            <p:cNvSpPr txBox="1"/>
            <p:nvPr/>
          </p:nvSpPr>
          <p:spPr>
            <a:xfrm>
              <a:off x="2953674" y="4243992"/>
              <a:ext cx="5490995" cy="411900"/>
            </a:xfrm>
            <a:prstGeom prst="rect">
              <a:avLst/>
            </a:prstGeom>
            <a:noFill/>
            <a:ln>
              <a:noFill/>
            </a:ln>
          </p:spPr>
          <p:txBody>
            <a:bodyPr spcFirstLastPara="1" wrap="square" lIns="0" tIns="0" rIns="0" bIns="0" anchor="t" anchorCtr="0">
              <a:noAutofit/>
            </a:bodyPr>
            <a:lstStyle/>
            <a:p>
              <a:pPr>
                <a:buSzPts val="1100"/>
              </a:pPr>
              <a:r>
                <a:rPr lang="en-MY" sz="1100" dirty="0">
                  <a:solidFill>
                    <a:schemeClr val="lt1"/>
                  </a:solidFill>
                  <a:latin typeface="Quattrocento Sans"/>
                  <a:ea typeface="Quattrocento Sans"/>
                  <a:cs typeface="Quattrocento Sans"/>
                  <a:sym typeface="Quattrocento Sans"/>
                </a:rPr>
                <a:t>We will use Between-subjects (independent measures) design where songs are </a:t>
              </a:r>
              <a:r>
                <a:rPr lang="en-MY" sz="1100" dirty="0">
                  <a:solidFill>
                    <a:schemeClr val="lt1"/>
                  </a:solidFill>
                  <a:highlight>
                    <a:srgbClr val="1BB953"/>
                  </a:highlight>
                  <a:latin typeface="Quattrocento Sans"/>
                  <a:ea typeface="Quattrocento Sans"/>
                  <a:cs typeface="Quattrocento Sans"/>
                  <a:sym typeface="Quattrocento Sans"/>
                </a:rPr>
                <a:t>randomly assigned a level of danceability</a:t>
              </a:r>
              <a:r>
                <a:rPr lang="en-MY" sz="1100" dirty="0">
                  <a:solidFill>
                    <a:schemeClr val="lt1"/>
                  </a:solidFill>
                  <a:latin typeface="Quattrocento Sans"/>
                  <a:ea typeface="Quattrocento Sans"/>
                  <a:cs typeface="Quattrocento Sans"/>
                  <a:sym typeface="Quattrocento Sans"/>
                </a:rPr>
                <a:t> (none, low, or high) and follow that level of danceability throughout the experiment.</a:t>
              </a: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chemeClr val="bg1"/>
                </a:solidFill>
                <a:latin typeface="Quattrocento Sans"/>
                <a:ea typeface="Quattrocento Sans"/>
                <a:cs typeface="Quattrocento Sans"/>
                <a:sym typeface="Quattrocento Sans"/>
              </a:endParaRPr>
            </a:p>
          </p:txBody>
        </p:sp>
        <p:cxnSp>
          <p:nvCxnSpPr>
            <p:cNvPr id="462" name="Google Shape;814;p47">
              <a:extLst>
                <a:ext uri="{FF2B5EF4-FFF2-40B4-BE49-F238E27FC236}">
                  <a16:creationId xmlns:a16="http://schemas.microsoft.com/office/drawing/2014/main" id="{AF3273A5-5BAB-F00D-8891-8290CE6F62D5}"/>
                </a:ext>
              </a:extLst>
            </p:cNvPr>
            <p:cNvCxnSpPr/>
            <p:nvPr/>
          </p:nvCxnSpPr>
          <p:spPr>
            <a:xfrm>
              <a:off x="2712655" y="4323767"/>
              <a:ext cx="0" cy="432000"/>
            </a:xfrm>
            <a:prstGeom prst="straightConnector1">
              <a:avLst/>
            </a:prstGeom>
            <a:noFill/>
            <a:ln w="9525" cap="flat" cmpd="sng">
              <a:solidFill>
                <a:srgbClr val="1DB954"/>
              </a:solidFill>
              <a:prstDash val="solid"/>
              <a:miter lim="800000"/>
              <a:headEnd type="none" w="sm" len="sm"/>
              <a:tailEnd type="none" w="sm" len="sm"/>
            </a:ln>
          </p:spPr>
        </p:cxnSp>
      </p:grpSp>
      <p:sp>
        <p:nvSpPr>
          <p:cNvPr id="463" name="Google Shape;188;p41">
            <a:extLst>
              <a:ext uri="{FF2B5EF4-FFF2-40B4-BE49-F238E27FC236}">
                <a16:creationId xmlns:a16="http://schemas.microsoft.com/office/drawing/2014/main" id="{6C4EBF52-9F34-71B7-35C9-5BBFE103F4A7}"/>
              </a:ext>
            </a:extLst>
          </p:cNvPr>
          <p:cNvSpPr/>
          <p:nvPr/>
        </p:nvSpPr>
        <p:spPr>
          <a:xfrm>
            <a:off x="-17385" y="395846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rgbClr val="999999"/>
                </a:solidFill>
                <a:latin typeface="Quattrocento Sans"/>
                <a:ea typeface="Quattrocento Sans"/>
                <a:cs typeface="Quattrocento Sans"/>
                <a:sym typeface="Quattrocento Sans"/>
              </a:rPr>
              <a:t>Conclusion</a:t>
            </a:r>
            <a:endParaRPr sz="1100">
              <a:solidFill>
                <a:srgbClr val="999999"/>
              </a:solidFill>
            </a:endParaRPr>
          </a:p>
        </p:txBody>
      </p:sp>
      <p:sp>
        <p:nvSpPr>
          <p:cNvPr id="464" name="Google Shape;189;p41">
            <a:extLst>
              <a:ext uri="{FF2B5EF4-FFF2-40B4-BE49-F238E27FC236}">
                <a16:creationId xmlns:a16="http://schemas.microsoft.com/office/drawing/2014/main" id="{52DCE3E5-005B-469F-45A1-5A07BB2C0DFF}"/>
              </a:ext>
            </a:extLst>
          </p:cNvPr>
          <p:cNvSpPr/>
          <p:nvPr/>
        </p:nvSpPr>
        <p:spPr>
          <a:xfrm>
            <a:off x="-17385" y="4349200"/>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rgbClr val="999999"/>
                </a:solidFill>
                <a:latin typeface="Quattrocento Sans"/>
                <a:ea typeface="Quattrocento Sans"/>
                <a:cs typeface="Quattrocento Sans"/>
                <a:sym typeface="Quattrocento Sans"/>
              </a:rPr>
              <a:t>Q&amp;A</a:t>
            </a:r>
            <a:endParaRPr sz="1100">
              <a:solidFill>
                <a:srgbClr val="999999"/>
              </a:solidFill>
            </a:endParaRPr>
          </a:p>
        </p:txBody>
      </p:sp>
      <p:pic>
        <p:nvPicPr>
          <p:cNvPr id="465" name="Google Shape;242;p41" descr="Badge Question Mark outline">
            <a:extLst>
              <a:ext uri="{FF2B5EF4-FFF2-40B4-BE49-F238E27FC236}">
                <a16:creationId xmlns:a16="http://schemas.microsoft.com/office/drawing/2014/main" id="{F55EBDDD-537C-60E1-EBC2-FF9F786365E8}"/>
              </a:ext>
            </a:extLst>
          </p:cNvPr>
          <p:cNvPicPr preferRelativeResize="0"/>
          <p:nvPr/>
        </p:nvPicPr>
        <p:blipFill rotWithShape="1">
          <a:blip r:embed="rId5">
            <a:alphaModFix/>
            <a:extLst>
              <a:ext uri="{BEBA8EAE-BF5A-486C-A8C5-ECC9F3942E4B}">
                <a14:imgProps xmlns:a14="http://schemas.microsoft.com/office/drawing/2010/main">
                  <a14:imgLayer r:embed="rId6">
                    <a14:imgEffect>
                      <a14:brightnessContrast bright="-20000"/>
                    </a14:imgEffect>
                  </a14:imgLayer>
                </a14:imgProps>
              </a:ext>
            </a:extLst>
          </a:blip>
          <a:srcRect/>
          <a:stretch/>
        </p:blipFill>
        <p:spPr>
          <a:xfrm>
            <a:off x="209621" y="4370438"/>
            <a:ext cx="213241" cy="213241"/>
          </a:xfrm>
          <a:prstGeom prst="rect">
            <a:avLst/>
          </a:prstGeom>
          <a:noFill/>
          <a:ln>
            <a:noFill/>
          </a:ln>
        </p:spPr>
      </p:pic>
      <p:pic>
        <p:nvPicPr>
          <p:cNvPr id="466" name="Google Shape;243;p41" descr="Customer review outline">
            <a:extLst>
              <a:ext uri="{FF2B5EF4-FFF2-40B4-BE49-F238E27FC236}">
                <a16:creationId xmlns:a16="http://schemas.microsoft.com/office/drawing/2014/main" id="{61DEFE71-DB53-7698-C4BE-662E5401A377}"/>
              </a:ext>
            </a:extLst>
          </p:cNvPr>
          <p:cNvPicPr preferRelativeResize="0"/>
          <p:nvPr/>
        </p:nvPicPr>
        <p:blipFill rotWithShape="1">
          <a:blip r:embed="rId7">
            <a:alphaModFix/>
            <a:extLst>
              <a:ext uri="{BEBA8EAE-BF5A-486C-A8C5-ECC9F3942E4B}">
                <a14:imgProps xmlns:a14="http://schemas.microsoft.com/office/drawing/2010/main">
                  <a14:imgLayer r:embed="rId8">
                    <a14:imgEffect>
                      <a14:brightnessContrast bright="-20000"/>
                    </a14:imgEffect>
                  </a14:imgLayer>
                </a14:imgProps>
              </a:ext>
            </a:extLst>
          </a:blip>
          <a:srcRect/>
          <a:stretch/>
        </p:blipFill>
        <p:spPr>
          <a:xfrm>
            <a:off x="209621" y="3999173"/>
            <a:ext cx="213241" cy="21324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F2124"/>
        </a:solidFill>
        <a:effectLst/>
      </p:bgPr>
    </p:bg>
    <p:spTree>
      <p:nvGrpSpPr>
        <p:cNvPr id="1" name="Shape 547"/>
        <p:cNvGrpSpPr/>
        <p:nvPr/>
      </p:nvGrpSpPr>
      <p:grpSpPr>
        <a:xfrm>
          <a:off x="0" y="0"/>
          <a:ext cx="0" cy="0"/>
          <a:chOff x="0" y="0"/>
          <a:chExt cx="0" cy="0"/>
        </a:xfrm>
      </p:grpSpPr>
      <p:sp>
        <p:nvSpPr>
          <p:cNvPr id="558" name="Google Shape;558;p44"/>
          <p:cNvSpPr/>
          <p:nvPr/>
        </p:nvSpPr>
        <p:spPr>
          <a:xfrm>
            <a:off x="2309875" y="1977025"/>
            <a:ext cx="6486300" cy="2891100"/>
          </a:xfrm>
          <a:prstGeom prst="roundRect">
            <a:avLst>
              <a:gd name="adj" fmla="val 7408"/>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548" name="Rectangle 547">
            <a:extLst>
              <a:ext uri="{FF2B5EF4-FFF2-40B4-BE49-F238E27FC236}">
                <a16:creationId xmlns:a16="http://schemas.microsoft.com/office/drawing/2014/main" id="{A504A332-B4B2-6386-F4A3-FCCFD1745D63}"/>
              </a:ext>
            </a:extLst>
          </p:cNvPr>
          <p:cNvSpPr/>
          <p:nvPr/>
        </p:nvSpPr>
        <p:spPr>
          <a:xfrm>
            <a:off x="3154075" y="3532635"/>
            <a:ext cx="4576099" cy="567904"/>
          </a:xfrm>
          <a:prstGeom prst="rect">
            <a:avLst/>
          </a:prstGeom>
          <a:solidFill>
            <a:srgbClr val="D0CEC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546">
            <a:extLst>
              <a:ext uri="{FF2B5EF4-FFF2-40B4-BE49-F238E27FC236}">
                <a16:creationId xmlns:a16="http://schemas.microsoft.com/office/drawing/2014/main" id="{7436102D-B505-9CD1-4B6B-D886C7193E96}"/>
              </a:ext>
            </a:extLst>
          </p:cNvPr>
          <p:cNvSpPr/>
          <p:nvPr/>
        </p:nvSpPr>
        <p:spPr>
          <a:xfrm>
            <a:off x="3154075" y="2158318"/>
            <a:ext cx="4576099" cy="567904"/>
          </a:xfrm>
          <a:prstGeom prst="rect">
            <a:avLst/>
          </a:prstGeom>
          <a:solidFill>
            <a:srgbClr val="D0CEC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Google Shape;352;p41">
            <a:extLst>
              <a:ext uri="{FF2B5EF4-FFF2-40B4-BE49-F238E27FC236}">
                <a16:creationId xmlns:a16="http://schemas.microsoft.com/office/drawing/2014/main" id="{0546507D-B214-DCAB-5A55-EA34A37ABDC9}"/>
              </a:ext>
            </a:extLst>
          </p:cNvPr>
          <p:cNvSpPr/>
          <p:nvPr/>
        </p:nvSpPr>
        <p:spPr>
          <a:xfrm>
            <a:off x="126539" y="2299606"/>
            <a:ext cx="1722600" cy="275100"/>
          </a:xfrm>
          <a:prstGeom prst="roundRect">
            <a:avLst>
              <a:gd name="adj" fmla="val 16667"/>
            </a:avLst>
          </a:prstGeom>
          <a:gradFill>
            <a:gsLst>
              <a:gs pos="0">
                <a:srgbClr val="7F7F7F">
                  <a:alpha val="44705"/>
                </a:srgbClr>
              </a:gs>
              <a:gs pos="100000">
                <a:srgbClr val="191414">
                  <a:alpha val="24705"/>
                </a:srgbClr>
              </a:gs>
            </a:gsLst>
            <a:lin ang="4199895" scaled="0"/>
          </a:gradFill>
          <a:ln>
            <a:noFill/>
          </a:ln>
        </p:spPr>
        <p:txBody>
          <a:bodyPr spcFirstLastPara="1" wrap="square" lIns="513000" tIns="34275" rIns="68575" bIns="34275" anchor="ctr" anchorCtr="0">
            <a:noAutofit/>
          </a:bodyPr>
          <a:lstStyle/>
          <a:p>
            <a:pPr marL="0" marR="0" lvl="0" indent="-114300" algn="l" rtl="0">
              <a:spcBef>
                <a:spcPts val="0"/>
              </a:spcBef>
              <a:spcAft>
                <a:spcPts val="0"/>
              </a:spcAft>
              <a:buNone/>
            </a:pPr>
            <a:endParaRPr sz="1100"/>
          </a:p>
        </p:txBody>
      </p:sp>
      <p:sp>
        <p:nvSpPr>
          <p:cNvPr id="555" name="Google Shape;555;p44"/>
          <p:cNvSpPr txBox="1"/>
          <p:nvPr/>
        </p:nvSpPr>
        <p:spPr>
          <a:xfrm>
            <a:off x="2309883" y="112325"/>
            <a:ext cx="48693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b="1">
                <a:solidFill>
                  <a:srgbClr val="1DB954"/>
                </a:solidFill>
                <a:latin typeface="Quattrocento Sans"/>
                <a:ea typeface="Quattrocento Sans"/>
                <a:cs typeface="Quattrocento Sans"/>
                <a:sym typeface="Quattrocento Sans"/>
              </a:rPr>
              <a:t>Data</a:t>
            </a:r>
            <a:r>
              <a:rPr lang="en" sz="3300" b="1" i="0" u="none" strike="noStrike" cap="none">
                <a:solidFill>
                  <a:srgbClr val="1DB954"/>
                </a:solidFill>
                <a:latin typeface="Quattrocento Sans"/>
                <a:ea typeface="Quattrocento Sans"/>
                <a:cs typeface="Quattrocento Sans"/>
                <a:sym typeface="Quattrocento Sans"/>
              </a:rPr>
              <a:t>:</a:t>
            </a:r>
            <a:r>
              <a:rPr lang="en" sz="3300" b="1" i="0" u="none" strike="noStrike" cap="none">
                <a:solidFill>
                  <a:schemeClr val="lt1"/>
                </a:solidFill>
                <a:latin typeface="Quattrocento Sans"/>
                <a:ea typeface="Quattrocento Sans"/>
                <a:cs typeface="Quattrocento Sans"/>
                <a:sym typeface="Quattrocento Sans"/>
              </a:rPr>
              <a:t> </a:t>
            </a:r>
            <a:r>
              <a:rPr lang="en" sz="3300" b="1">
                <a:solidFill>
                  <a:schemeClr val="lt1"/>
                </a:solidFill>
                <a:latin typeface="Quattrocento Sans"/>
                <a:ea typeface="Quattrocento Sans"/>
                <a:cs typeface="Quattrocento Sans"/>
                <a:sym typeface="Quattrocento Sans"/>
              </a:rPr>
              <a:t>Preparation</a:t>
            </a:r>
            <a:endParaRPr sz="1100"/>
          </a:p>
        </p:txBody>
      </p:sp>
      <p:sp>
        <p:nvSpPr>
          <p:cNvPr id="557" name="Google Shape;557;p44"/>
          <p:cNvSpPr txBox="1"/>
          <p:nvPr/>
        </p:nvSpPr>
        <p:spPr>
          <a:xfrm>
            <a:off x="2892026" y="639852"/>
            <a:ext cx="4869300" cy="1224072"/>
          </a:xfrm>
          <a:prstGeom prst="rect">
            <a:avLst/>
          </a:prstGeom>
          <a:noFill/>
          <a:ln>
            <a:noFill/>
          </a:ln>
        </p:spPr>
        <p:txBody>
          <a:bodyPr spcFirstLastPara="1" wrap="square" lIns="0" tIns="34275" rIns="0" bIns="34275" anchor="ctr" anchorCtr="0">
            <a:noAutofit/>
          </a:bodyPr>
          <a:lstStyle/>
          <a:p>
            <a:pPr marL="7938" marR="0" lvl="0" algn="l" rtl="0">
              <a:spcBef>
                <a:spcPts val="0"/>
              </a:spcBef>
              <a:spcAft>
                <a:spcPts val="800"/>
              </a:spcAft>
              <a:buClr>
                <a:schemeClr val="lt1"/>
              </a:buClr>
              <a:buSzPts val="1200"/>
            </a:pPr>
            <a:r>
              <a:rPr lang="en" sz="1100" dirty="0">
                <a:solidFill>
                  <a:schemeClr val="lt1"/>
                </a:solidFill>
                <a:latin typeface="Quattrocento Sans"/>
                <a:ea typeface="Quattrocento Sans"/>
                <a:cs typeface="Quattrocento Sans"/>
                <a:sym typeface="Quattrocento Sans"/>
              </a:rPr>
              <a:t>Combining the Datasets (using artist names and song names)  </a:t>
            </a:r>
            <a:endParaRPr sz="1100" dirty="0">
              <a:solidFill>
                <a:schemeClr val="lt1"/>
              </a:solidFill>
              <a:latin typeface="Quattrocento Sans"/>
              <a:ea typeface="Quattrocento Sans"/>
              <a:cs typeface="Quattrocento Sans"/>
              <a:sym typeface="Quattrocento Sans"/>
            </a:endParaRPr>
          </a:p>
          <a:p>
            <a:pPr marL="7938" marR="0" lvl="0" algn="l" rtl="0">
              <a:spcBef>
                <a:spcPts val="0"/>
              </a:spcBef>
              <a:spcAft>
                <a:spcPts val="800"/>
              </a:spcAft>
              <a:buClr>
                <a:srgbClr val="1BB953"/>
              </a:buClr>
              <a:buSzPts val="1200"/>
            </a:pPr>
            <a:r>
              <a:rPr lang="en" sz="1100" dirty="0">
                <a:solidFill>
                  <a:schemeClr val="lt1"/>
                </a:solidFill>
                <a:latin typeface="Quattrocento Sans"/>
                <a:ea typeface="Quattrocento Sans"/>
                <a:cs typeface="Quattrocento Sans"/>
                <a:sym typeface="Quattrocento Sans"/>
              </a:rPr>
              <a:t>Create a Dummy variable for TikTok (if the song is on TikTok or not)</a:t>
            </a:r>
            <a:endParaRPr sz="1100" dirty="0">
              <a:solidFill>
                <a:schemeClr val="lt1"/>
              </a:solidFill>
              <a:latin typeface="Quattrocento Sans"/>
              <a:ea typeface="Quattrocento Sans"/>
              <a:cs typeface="Quattrocento Sans"/>
              <a:sym typeface="Quattrocento Sans"/>
            </a:endParaRPr>
          </a:p>
          <a:p>
            <a:pPr marL="7938" marR="0" lvl="0" algn="l" rtl="0">
              <a:spcBef>
                <a:spcPts val="0"/>
              </a:spcBef>
              <a:spcAft>
                <a:spcPts val="800"/>
              </a:spcAft>
              <a:buClr>
                <a:schemeClr val="lt1"/>
              </a:buClr>
              <a:buSzPts val="1200"/>
            </a:pPr>
            <a:r>
              <a:rPr lang="en" sz="1100" dirty="0">
                <a:solidFill>
                  <a:schemeClr val="lt1"/>
                </a:solidFill>
                <a:latin typeface="Quattrocento Sans"/>
                <a:ea typeface="Quattrocento Sans"/>
                <a:cs typeface="Quattrocento Sans"/>
                <a:sym typeface="Quattrocento Sans"/>
              </a:rPr>
              <a:t>Remove Extreme Outliers </a:t>
            </a:r>
            <a:endParaRPr sz="1100" dirty="0">
              <a:solidFill>
                <a:schemeClr val="lt1"/>
              </a:solidFill>
              <a:latin typeface="Quattrocento Sans"/>
              <a:ea typeface="Quattrocento Sans"/>
              <a:cs typeface="Quattrocento Sans"/>
              <a:sym typeface="Quattrocento Sans"/>
            </a:endParaRPr>
          </a:p>
          <a:p>
            <a:pPr marL="7938" marR="0" lvl="0" algn="l" rtl="0">
              <a:spcBef>
                <a:spcPts val="0"/>
              </a:spcBef>
              <a:spcAft>
                <a:spcPts val="800"/>
              </a:spcAft>
              <a:buClr>
                <a:schemeClr val="lt1"/>
              </a:buClr>
              <a:buSzPts val="1200"/>
            </a:pPr>
            <a:r>
              <a:rPr lang="en" sz="1100" dirty="0">
                <a:solidFill>
                  <a:schemeClr val="lt1"/>
                </a:solidFill>
                <a:latin typeface="Quattrocento Sans"/>
                <a:ea typeface="Quattrocento Sans"/>
                <a:cs typeface="Quattrocento Sans"/>
                <a:sym typeface="Quattrocento Sans"/>
              </a:rPr>
              <a:t>Transform the data (Some of the variables are right-skewed → LOG)</a:t>
            </a:r>
          </a:p>
        </p:txBody>
      </p:sp>
      <p:sp>
        <p:nvSpPr>
          <p:cNvPr id="2" name="Google Shape;187;p41">
            <a:extLst>
              <a:ext uri="{FF2B5EF4-FFF2-40B4-BE49-F238E27FC236}">
                <a16:creationId xmlns:a16="http://schemas.microsoft.com/office/drawing/2014/main" id="{ADF8A51C-361F-3B8B-239E-3EE0E92055C5}"/>
              </a:ext>
            </a:extLst>
          </p:cNvPr>
          <p:cNvSpPr/>
          <p:nvPr/>
        </p:nvSpPr>
        <p:spPr>
          <a:xfrm>
            <a:off x="-17385" y="1773706"/>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Ideal Experiment</a:t>
            </a:r>
            <a:endParaRPr sz="1100" dirty="0">
              <a:solidFill>
                <a:srgbClr val="999999"/>
              </a:solidFill>
            </a:endParaRPr>
          </a:p>
        </p:txBody>
      </p:sp>
      <p:cxnSp>
        <p:nvCxnSpPr>
          <p:cNvPr id="5" name="Google Shape;190;p41">
            <a:extLst>
              <a:ext uri="{FF2B5EF4-FFF2-40B4-BE49-F238E27FC236}">
                <a16:creationId xmlns:a16="http://schemas.microsoft.com/office/drawing/2014/main" id="{43B1C036-E5A3-8B8B-CD5A-C44B43812EA8}"/>
              </a:ext>
            </a:extLst>
          </p:cNvPr>
          <p:cNvCxnSpPr/>
          <p:nvPr/>
        </p:nvCxnSpPr>
        <p:spPr>
          <a:xfrm>
            <a:off x="141351" y="2164439"/>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6" name="Google Shape;191;p41">
            <a:extLst>
              <a:ext uri="{FF2B5EF4-FFF2-40B4-BE49-F238E27FC236}">
                <a16:creationId xmlns:a16="http://schemas.microsoft.com/office/drawing/2014/main" id="{E51D5298-6A4C-9798-7FE6-D92D2ADAD202}"/>
              </a:ext>
            </a:extLst>
          </p:cNvPr>
          <p:cNvCxnSpPr/>
          <p:nvPr/>
        </p:nvCxnSpPr>
        <p:spPr>
          <a:xfrm>
            <a:off x="141351" y="3833186"/>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grpSp>
        <p:nvGrpSpPr>
          <p:cNvPr id="7" name="Google Shape;194;p41">
            <a:extLst>
              <a:ext uri="{FF2B5EF4-FFF2-40B4-BE49-F238E27FC236}">
                <a16:creationId xmlns:a16="http://schemas.microsoft.com/office/drawing/2014/main" id="{912D756D-6532-35BB-A458-93FA44B48977}"/>
              </a:ext>
            </a:extLst>
          </p:cNvPr>
          <p:cNvGrpSpPr/>
          <p:nvPr/>
        </p:nvGrpSpPr>
        <p:grpSpPr>
          <a:xfrm>
            <a:off x="223506" y="1439569"/>
            <a:ext cx="177403" cy="162000"/>
            <a:chOff x="3398838" y="5076826"/>
            <a:chExt cx="345950" cy="315913"/>
          </a:xfrm>
        </p:grpSpPr>
        <p:sp>
          <p:nvSpPr>
            <p:cNvPr id="8" name="Google Shape;195;p41">
              <a:extLst>
                <a:ext uri="{FF2B5EF4-FFF2-40B4-BE49-F238E27FC236}">
                  <a16:creationId xmlns:a16="http://schemas.microsoft.com/office/drawing/2014/main" id="{96DB8B9E-8441-8C25-4817-5896C8AA5475}"/>
                </a:ext>
              </a:extLst>
            </p:cNvPr>
            <p:cNvSpPr/>
            <p:nvPr/>
          </p:nvSpPr>
          <p:spPr>
            <a:xfrm>
              <a:off x="3519488" y="5076826"/>
              <a:ext cx="2253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9" name="Google Shape;196;p41">
              <a:extLst>
                <a:ext uri="{FF2B5EF4-FFF2-40B4-BE49-F238E27FC236}">
                  <a16:creationId xmlns:a16="http://schemas.microsoft.com/office/drawing/2014/main" id="{062127A8-E647-7B8D-5D56-24D6E2CC025F}"/>
                </a:ext>
              </a:extLst>
            </p:cNvPr>
            <p:cNvSpPr/>
            <p:nvPr/>
          </p:nvSpPr>
          <p:spPr>
            <a:xfrm>
              <a:off x="3519488" y="5197476"/>
              <a:ext cx="2253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0" name="Google Shape;197;p41">
              <a:extLst>
                <a:ext uri="{FF2B5EF4-FFF2-40B4-BE49-F238E27FC236}">
                  <a16:creationId xmlns:a16="http://schemas.microsoft.com/office/drawing/2014/main" id="{A3FDE2D8-B247-907B-4305-6A7DFDDA2ED0}"/>
                </a:ext>
              </a:extLst>
            </p:cNvPr>
            <p:cNvSpPr/>
            <p:nvPr/>
          </p:nvSpPr>
          <p:spPr>
            <a:xfrm>
              <a:off x="3519488" y="5316539"/>
              <a:ext cx="225300" cy="762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1" name="Google Shape;198;p41">
              <a:extLst>
                <a:ext uri="{FF2B5EF4-FFF2-40B4-BE49-F238E27FC236}">
                  <a16:creationId xmlns:a16="http://schemas.microsoft.com/office/drawing/2014/main" id="{E86D5A8E-AB32-AD28-D396-74FD472299A2}"/>
                </a:ext>
              </a:extLst>
            </p:cNvPr>
            <p:cNvSpPr/>
            <p:nvPr/>
          </p:nvSpPr>
          <p:spPr>
            <a:xfrm>
              <a:off x="3398838" y="5076826"/>
              <a:ext cx="747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2" name="Google Shape;199;p41">
              <a:extLst>
                <a:ext uri="{FF2B5EF4-FFF2-40B4-BE49-F238E27FC236}">
                  <a16:creationId xmlns:a16="http://schemas.microsoft.com/office/drawing/2014/main" id="{C1052BE3-F9F8-51CD-1A7E-0264472328DC}"/>
                </a:ext>
              </a:extLst>
            </p:cNvPr>
            <p:cNvSpPr/>
            <p:nvPr/>
          </p:nvSpPr>
          <p:spPr>
            <a:xfrm>
              <a:off x="3398838" y="5197476"/>
              <a:ext cx="747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3" name="Google Shape;200;p41">
              <a:extLst>
                <a:ext uri="{FF2B5EF4-FFF2-40B4-BE49-F238E27FC236}">
                  <a16:creationId xmlns:a16="http://schemas.microsoft.com/office/drawing/2014/main" id="{CB7D6626-F9C7-1FF0-5121-1A5F47192D4D}"/>
                </a:ext>
              </a:extLst>
            </p:cNvPr>
            <p:cNvSpPr/>
            <p:nvPr/>
          </p:nvSpPr>
          <p:spPr>
            <a:xfrm>
              <a:off x="3398838" y="5316539"/>
              <a:ext cx="74700" cy="762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14" name="Google Shape;201;p41">
            <a:extLst>
              <a:ext uri="{FF2B5EF4-FFF2-40B4-BE49-F238E27FC236}">
                <a16:creationId xmlns:a16="http://schemas.microsoft.com/office/drawing/2014/main" id="{FD86AE09-889F-BB90-D835-BECFDD8C2F37}"/>
              </a:ext>
            </a:extLst>
          </p:cNvPr>
          <p:cNvGrpSpPr/>
          <p:nvPr/>
        </p:nvGrpSpPr>
        <p:grpSpPr>
          <a:xfrm>
            <a:off x="227121" y="1830237"/>
            <a:ext cx="170172" cy="162057"/>
            <a:chOff x="5483226" y="731713"/>
            <a:chExt cx="363538" cy="346201"/>
          </a:xfrm>
        </p:grpSpPr>
        <p:sp>
          <p:nvSpPr>
            <p:cNvPr id="15" name="Google Shape;202;p41">
              <a:extLst>
                <a:ext uri="{FF2B5EF4-FFF2-40B4-BE49-F238E27FC236}">
                  <a16:creationId xmlns:a16="http://schemas.microsoft.com/office/drawing/2014/main" id="{23199DC4-6102-8E92-FF9B-D9E147B8CF57}"/>
                </a:ext>
              </a:extLst>
            </p:cNvPr>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6" name="Google Shape;203;p41">
              <a:extLst>
                <a:ext uri="{FF2B5EF4-FFF2-40B4-BE49-F238E27FC236}">
                  <a16:creationId xmlns:a16="http://schemas.microsoft.com/office/drawing/2014/main" id="{A082D157-BE67-8B70-1FEF-9FDFC04D1E6F}"/>
                </a:ext>
              </a:extLst>
            </p:cNvPr>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17" name="Google Shape;204;p41">
              <a:extLst>
                <a:ext uri="{FF2B5EF4-FFF2-40B4-BE49-F238E27FC236}">
                  <a16:creationId xmlns:a16="http://schemas.microsoft.com/office/drawing/2014/main" id="{2DA342A0-8EB6-3D05-0F59-1658BAA5B90F}"/>
                </a:ext>
              </a:extLst>
            </p:cNvPr>
            <p:cNvCxnSpPr/>
            <p:nvPr/>
          </p:nvCxnSpPr>
          <p:spPr>
            <a:xfrm rot="10800000">
              <a:off x="5753101" y="731713"/>
              <a:ext cx="0" cy="270000"/>
            </a:xfrm>
            <a:prstGeom prst="straightConnector1">
              <a:avLst/>
            </a:prstGeom>
            <a:noFill/>
            <a:ln w="14275" cap="rnd" cmpd="sng">
              <a:solidFill>
                <a:srgbClr val="999999"/>
              </a:solidFill>
              <a:prstDash val="solid"/>
              <a:round/>
              <a:headEnd type="none" w="med" len="med"/>
              <a:tailEnd type="none" w="med" len="med"/>
            </a:ln>
          </p:spPr>
        </p:cxnSp>
        <p:cxnSp>
          <p:nvCxnSpPr>
            <p:cNvPr id="18" name="Google Shape;205;p41">
              <a:extLst>
                <a:ext uri="{FF2B5EF4-FFF2-40B4-BE49-F238E27FC236}">
                  <a16:creationId xmlns:a16="http://schemas.microsoft.com/office/drawing/2014/main" id="{6092B398-8312-0DCD-E8E5-DF2894D507E8}"/>
                </a:ext>
              </a:extLst>
            </p:cNvPr>
            <p:cNvCxnSpPr/>
            <p:nvPr/>
          </p:nvCxnSpPr>
          <p:spPr>
            <a:xfrm>
              <a:off x="5483226" y="77787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19" name="Google Shape;206;p41">
              <a:extLst>
                <a:ext uri="{FF2B5EF4-FFF2-40B4-BE49-F238E27FC236}">
                  <a16:creationId xmlns:a16="http://schemas.microsoft.com/office/drawing/2014/main" id="{6AE688D0-1F03-6A22-7E0A-07173A5A06D9}"/>
                </a:ext>
              </a:extLst>
            </p:cNvPr>
            <p:cNvCxnSpPr/>
            <p:nvPr/>
          </p:nvCxnSpPr>
          <p:spPr>
            <a:xfrm>
              <a:off x="5483226" y="82232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0" name="Google Shape;207;p41">
              <a:extLst>
                <a:ext uri="{FF2B5EF4-FFF2-40B4-BE49-F238E27FC236}">
                  <a16:creationId xmlns:a16="http://schemas.microsoft.com/office/drawing/2014/main" id="{3258873D-F70E-D9ED-B436-A63613819BD1}"/>
                </a:ext>
              </a:extLst>
            </p:cNvPr>
            <p:cNvCxnSpPr/>
            <p:nvPr/>
          </p:nvCxnSpPr>
          <p:spPr>
            <a:xfrm>
              <a:off x="5483226" y="86677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1" name="Google Shape;208;p41">
              <a:extLst>
                <a:ext uri="{FF2B5EF4-FFF2-40B4-BE49-F238E27FC236}">
                  <a16:creationId xmlns:a16="http://schemas.microsoft.com/office/drawing/2014/main" id="{89465534-0AB2-348B-A9C2-8CA6CCFB14A4}"/>
                </a:ext>
              </a:extLst>
            </p:cNvPr>
            <p:cNvCxnSpPr/>
            <p:nvPr/>
          </p:nvCxnSpPr>
          <p:spPr>
            <a:xfrm>
              <a:off x="5483226" y="912813"/>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2" name="Google Shape;209;p41">
              <a:extLst>
                <a:ext uri="{FF2B5EF4-FFF2-40B4-BE49-F238E27FC236}">
                  <a16:creationId xmlns:a16="http://schemas.microsoft.com/office/drawing/2014/main" id="{A6B6F06F-5A52-6B39-40E5-950D06C49E32}"/>
                </a:ext>
              </a:extLst>
            </p:cNvPr>
            <p:cNvCxnSpPr/>
            <p:nvPr/>
          </p:nvCxnSpPr>
          <p:spPr>
            <a:xfrm>
              <a:off x="5483226" y="957263"/>
              <a:ext cx="149100" cy="0"/>
            </a:xfrm>
            <a:prstGeom prst="straightConnector1">
              <a:avLst/>
            </a:prstGeom>
            <a:noFill/>
            <a:ln w="14275" cap="rnd" cmpd="sng">
              <a:solidFill>
                <a:srgbClr val="999999"/>
              </a:solidFill>
              <a:prstDash val="solid"/>
              <a:round/>
              <a:headEnd type="none" w="med" len="med"/>
              <a:tailEnd type="none" w="med" len="med"/>
            </a:ln>
          </p:spPr>
        </p:cxnSp>
        <p:cxnSp>
          <p:nvCxnSpPr>
            <p:cNvPr id="23" name="Google Shape;210;p41">
              <a:extLst>
                <a:ext uri="{FF2B5EF4-FFF2-40B4-BE49-F238E27FC236}">
                  <a16:creationId xmlns:a16="http://schemas.microsoft.com/office/drawing/2014/main" id="{DA5F5DF9-1BFD-D6F8-E2FF-9135A71A772D}"/>
                </a:ext>
              </a:extLst>
            </p:cNvPr>
            <p:cNvCxnSpPr/>
            <p:nvPr/>
          </p:nvCxnSpPr>
          <p:spPr>
            <a:xfrm>
              <a:off x="5483226" y="1001713"/>
              <a:ext cx="104700" cy="0"/>
            </a:xfrm>
            <a:prstGeom prst="straightConnector1">
              <a:avLst/>
            </a:prstGeom>
            <a:noFill/>
            <a:ln w="14275" cap="rnd" cmpd="sng">
              <a:solidFill>
                <a:srgbClr val="999999"/>
              </a:solidFill>
              <a:prstDash val="solid"/>
              <a:round/>
              <a:headEnd type="none" w="med" len="med"/>
              <a:tailEnd type="none" w="med" len="med"/>
            </a:ln>
          </p:spPr>
        </p:cxnSp>
      </p:grpSp>
      <p:sp>
        <p:nvSpPr>
          <p:cNvPr id="24" name="Google Shape;211;p41">
            <a:extLst>
              <a:ext uri="{FF2B5EF4-FFF2-40B4-BE49-F238E27FC236}">
                <a16:creationId xmlns:a16="http://schemas.microsoft.com/office/drawing/2014/main" id="{4AD4373D-7F2D-5FF4-F2FE-4AE89103F390}"/>
              </a:ext>
            </a:extLst>
          </p:cNvPr>
          <p:cNvSpPr/>
          <p:nvPr/>
        </p:nvSpPr>
        <p:spPr>
          <a:xfrm>
            <a:off x="-17385" y="227998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chemeClr val="bg1"/>
                </a:solidFill>
                <a:latin typeface="Quattrocento Sans"/>
                <a:ea typeface="Quattrocento Sans"/>
                <a:cs typeface="Quattrocento Sans"/>
                <a:sym typeface="Quattrocento Sans"/>
              </a:rPr>
              <a:t>Data Preparation</a:t>
            </a:r>
            <a:endParaRPr sz="1100" dirty="0">
              <a:solidFill>
                <a:schemeClr val="bg1"/>
              </a:solidFill>
            </a:endParaRPr>
          </a:p>
        </p:txBody>
      </p:sp>
      <p:sp>
        <p:nvSpPr>
          <p:cNvPr id="25" name="Google Shape;212;p41">
            <a:extLst>
              <a:ext uri="{FF2B5EF4-FFF2-40B4-BE49-F238E27FC236}">
                <a16:creationId xmlns:a16="http://schemas.microsoft.com/office/drawing/2014/main" id="{7DA70C28-6DDD-A85C-BA97-BCE3D0B96112}"/>
              </a:ext>
            </a:extLst>
          </p:cNvPr>
          <p:cNvSpPr/>
          <p:nvPr/>
        </p:nvSpPr>
        <p:spPr>
          <a:xfrm>
            <a:off x="-17385" y="2670719"/>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Data Visualization</a:t>
            </a:r>
            <a:endParaRPr sz="1100" dirty="0">
              <a:solidFill>
                <a:srgbClr val="999999"/>
              </a:solidFill>
            </a:endParaRPr>
          </a:p>
        </p:txBody>
      </p:sp>
      <p:grpSp>
        <p:nvGrpSpPr>
          <p:cNvPr id="26" name="Google Shape;213;p41">
            <a:extLst>
              <a:ext uri="{FF2B5EF4-FFF2-40B4-BE49-F238E27FC236}">
                <a16:creationId xmlns:a16="http://schemas.microsoft.com/office/drawing/2014/main" id="{77D3540C-84D0-3EA5-D0B9-B17ECBE16516}"/>
              </a:ext>
            </a:extLst>
          </p:cNvPr>
          <p:cNvGrpSpPr/>
          <p:nvPr/>
        </p:nvGrpSpPr>
        <p:grpSpPr>
          <a:xfrm>
            <a:off x="238693" y="2704660"/>
            <a:ext cx="143660" cy="207373"/>
            <a:chOff x="3379789" y="1452563"/>
            <a:chExt cx="239713" cy="346025"/>
          </a:xfrm>
        </p:grpSpPr>
        <p:sp>
          <p:nvSpPr>
            <p:cNvPr id="27" name="Google Shape;214;p41">
              <a:extLst>
                <a:ext uri="{FF2B5EF4-FFF2-40B4-BE49-F238E27FC236}">
                  <a16:creationId xmlns:a16="http://schemas.microsoft.com/office/drawing/2014/main" id="{C2BECBD0-8409-FDF6-4635-9B49F584A4C3}"/>
                </a:ext>
              </a:extLst>
            </p:cNvPr>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8" name="Google Shape;215;p41">
              <a:extLst>
                <a:ext uri="{FF2B5EF4-FFF2-40B4-BE49-F238E27FC236}">
                  <a16:creationId xmlns:a16="http://schemas.microsoft.com/office/drawing/2014/main" id="{77E08348-AE62-A472-463E-DAEE3AD27AF5}"/>
                </a:ext>
              </a:extLst>
            </p:cNvPr>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29" name="Google Shape;216;p41">
              <a:extLst>
                <a:ext uri="{FF2B5EF4-FFF2-40B4-BE49-F238E27FC236}">
                  <a16:creationId xmlns:a16="http://schemas.microsoft.com/office/drawing/2014/main" id="{EBD176A5-413E-48B9-DD38-77FF1E879EBD}"/>
                </a:ext>
              </a:extLst>
            </p:cNvPr>
            <p:cNvCxnSpPr/>
            <p:nvPr/>
          </p:nvCxnSpPr>
          <p:spPr>
            <a:xfrm>
              <a:off x="3498851" y="1754188"/>
              <a:ext cx="0" cy="44400"/>
            </a:xfrm>
            <a:prstGeom prst="straightConnector1">
              <a:avLst/>
            </a:prstGeom>
            <a:noFill/>
            <a:ln w="9525" cap="rnd" cmpd="sng">
              <a:solidFill>
                <a:srgbClr val="999999"/>
              </a:solidFill>
              <a:prstDash val="solid"/>
              <a:round/>
              <a:headEnd type="none" w="med" len="med"/>
              <a:tailEnd type="none" w="med" len="med"/>
            </a:ln>
          </p:spPr>
        </p:cxnSp>
        <p:cxnSp>
          <p:nvCxnSpPr>
            <p:cNvPr id="30" name="Google Shape;217;p41">
              <a:extLst>
                <a:ext uri="{FF2B5EF4-FFF2-40B4-BE49-F238E27FC236}">
                  <a16:creationId xmlns:a16="http://schemas.microsoft.com/office/drawing/2014/main" id="{E998D42E-2DB3-4003-B913-0B425D0DA5E5}"/>
                </a:ext>
              </a:extLst>
            </p:cNvPr>
            <p:cNvCxnSpPr/>
            <p:nvPr/>
          </p:nvCxnSpPr>
          <p:spPr>
            <a:xfrm>
              <a:off x="3498851" y="1452563"/>
              <a:ext cx="0" cy="45900"/>
            </a:xfrm>
            <a:prstGeom prst="straightConnector1">
              <a:avLst/>
            </a:prstGeom>
            <a:noFill/>
            <a:ln w="9525" cap="rnd" cmpd="sng">
              <a:solidFill>
                <a:srgbClr val="999999"/>
              </a:solidFill>
              <a:prstDash val="solid"/>
              <a:round/>
              <a:headEnd type="none" w="med" len="med"/>
              <a:tailEnd type="none" w="med" len="med"/>
            </a:ln>
          </p:spPr>
        </p:cxnSp>
        <p:cxnSp>
          <p:nvCxnSpPr>
            <p:cNvPr id="31" name="Google Shape;218;p41">
              <a:extLst>
                <a:ext uri="{FF2B5EF4-FFF2-40B4-BE49-F238E27FC236}">
                  <a16:creationId xmlns:a16="http://schemas.microsoft.com/office/drawing/2014/main" id="{EECC5055-2000-B60D-766D-B79FD9A914AF}"/>
                </a:ext>
              </a:extLst>
            </p:cNvPr>
            <p:cNvCxnSpPr/>
            <p:nvPr/>
          </p:nvCxnSpPr>
          <p:spPr>
            <a:xfrm>
              <a:off x="3529014" y="1457326"/>
              <a:ext cx="0" cy="41400"/>
            </a:xfrm>
            <a:prstGeom prst="straightConnector1">
              <a:avLst/>
            </a:prstGeom>
            <a:noFill/>
            <a:ln w="9525" cap="rnd" cmpd="sng">
              <a:solidFill>
                <a:srgbClr val="999999"/>
              </a:solidFill>
              <a:prstDash val="solid"/>
              <a:round/>
              <a:headEnd type="none" w="med" len="med"/>
              <a:tailEnd type="none" w="med" len="med"/>
            </a:ln>
          </p:spPr>
        </p:cxnSp>
        <p:cxnSp>
          <p:nvCxnSpPr>
            <p:cNvPr id="32" name="Google Shape;219;p41">
              <a:extLst>
                <a:ext uri="{FF2B5EF4-FFF2-40B4-BE49-F238E27FC236}">
                  <a16:creationId xmlns:a16="http://schemas.microsoft.com/office/drawing/2014/main" id="{55CF20F0-B3FC-BA05-60DA-BE9C0F7A01FA}"/>
                </a:ext>
              </a:extLst>
            </p:cNvPr>
            <p:cNvCxnSpPr/>
            <p:nvPr/>
          </p:nvCxnSpPr>
          <p:spPr>
            <a:xfrm>
              <a:off x="3468689" y="1457326"/>
              <a:ext cx="0" cy="41400"/>
            </a:xfrm>
            <a:prstGeom prst="straightConnector1">
              <a:avLst/>
            </a:prstGeom>
            <a:noFill/>
            <a:ln w="9525" cap="rnd" cmpd="sng">
              <a:solidFill>
                <a:srgbClr val="999999"/>
              </a:solidFill>
              <a:prstDash val="solid"/>
              <a:round/>
              <a:headEnd type="none" w="med" len="med"/>
              <a:tailEnd type="none" w="med" len="med"/>
            </a:ln>
          </p:spPr>
        </p:cxnSp>
        <p:cxnSp>
          <p:nvCxnSpPr>
            <p:cNvPr id="33" name="Google Shape;220;p41">
              <a:extLst>
                <a:ext uri="{FF2B5EF4-FFF2-40B4-BE49-F238E27FC236}">
                  <a16:creationId xmlns:a16="http://schemas.microsoft.com/office/drawing/2014/main" id="{2E28E840-68F6-AFE2-E9DF-471F4059E072}"/>
                </a:ext>
              </a:extLst>
            </p:cNvPr>
            <p:cNvCxnSpPr/>
            <p:nvPr/>
          </p:nvCxnSpPr>
          <p:spPr>
            <a:xfrm>
              <a:off x="3379789" y="1633538"/>
              <a:ext cx="239700" cy="0"/>
            </a:xfrm>
            <a:prstGeom prst="straightConnector1">
              <a:avLst/>
            </a:prstGeom>
            <a:noFill/>
            <a:ln w="9525" cap="flat" cmpd="sng">
              <a:solidFill>
                <a:srgbClr val="999999"/>
              </a:solidFill>
              <a:prstDash val="solid"/>
              <a:round/>
              <a:headEnd type="none" w="med" len="med"/>
              <a:tailEnd type="none" w="med" len="med"/>
            </a:ln>
          </p:spPr>
        </p:cxnSp>
        <p:cxnSp>
          <p:nvCxnSpPr>
            <p:cNvPr id="34" name="Google Shape;221;p41">
              <a:extLst>
                <a:ext uri="{FF2B5EF4-FFF2-40B4-BE49-F238E27FC236}">
                  <a16:creationId xmlns:a16="http://schemas.microsoft.com/office/drawing/2014/main" id="{68E54376-255A-7D03-E0FF-9FB7CD5B8C73}"/>
                </a:ext>
              </a:extLst>
            </p:cNvPr>
            <p:cNvCxnSpPr/>
            <p:nvPr/>
          </p:nvCxnSpPr>
          <p:spPr>
            <a:xfrm>
              <a:off x="3409951" y="1543051"/>
              <a:ext cx="58800" cy="0"/>
            </a:xfrm>
            <a:prstGeom prst="straightConnector1">
              <a:avLst/>
            </a:prstGeom>
            <a:noFill/>
            <a:ln w="9525" cap="rnd" cmpd="sng">
              <a:solidFill>
                <a:srgbClr val="999999"/>
              </a:solidFill>
              <a:prstDash val="solid"/>
              <a:round/>
              <a:headEnd type="none" w="med" len="med"/>
              <a:tailEnd type="none" w="med" len="med"/>
            </a:ln>
          </p:spPr>
        </p:cxnSp>
        <p:cxnSp>
          <p:nvCxnSpPr>
            <p:cNvPr id="35" name="Google Shape;222;p41">
              <a:extLst>
                <a:ext uri="{FF2B5EF4-FFF2-40B4-BE49-F238E27FC236}">
                  <a16:creationId xmlns:a16="http://schemas.microsoft.com/office/drawing/2014/main" id="{E0560EAF-72B8-3545-EED5-EC5AB33D8659}"/>
                </a:ext>
              </a:extLst>
            </p:cNvPr>
            <p:cNvCxnSpPr/>
            <p:nvPr/>
          </p:nvCxnSpPr>
          <p:spPr>
            <a:xfrm>
              <a:off x="3409951" y="1573213"/>
              <a:ext cx="58800" cy="0"/>
            </a:xfrm>
            <a:prstGeom prst="straightConnector1">
              <a:avLst/>
            </a:prstGeom>
            <a:noFill/>
            <a:ln w="9525" cap="rnd" cmpd="sng">
              <a:solidFill>
                <a:srgbClr val="999999"/>
              </a:solidFill>
              <a:prstDash val="solid"/>
              <a:round/>
              <a:headEnd type="none" w="med" len="med"/>
              <a:tailEnd type="none" w="med" len="med"/>
            </a:ln>
          </p:spPr>
        </p:cxnSp>
        <p:cxnSp>
          <p:nvCxnSpPr>
            <p:cNvPr id="36" name="Google Shape;223;p41">
              <a:extLst>
                <a:ext uri="{FF2B5EF4-FFF2-40B4-BE49-F238E27FC236}">
                  <a16:creationId xmlns:a16="http://schemas.microsoft.com/office/drawing/2014/main" id="{A26C4127-A7DA-7D9C-A818-DCAD213F2649}"/>
                </a:ext>
              </a:extLst>
            </p:cNvPr>
            <p:cNvCxnSpPr/>
            <p:nvPr/>
          </p:nvCxnSpPr>
          <p:spPr>
            <a:xfrm rot="10800000">
              <a:off x="3529039" y="1543051"/>
              <a:ext cx="60300" cy="0"/>
            </a:xfrm>
            <a:prstGeom prst="straightConnector1">
              <a:avLst/>
            </a:prstGeom>
            <a:noFill/>
            <a:ln w="9525" cap="rnd" cmpd="sng">
              <a:solidFill>
                <a:srgbClr val="999999"/>
              </a:solidFill>
              <a:prstDash val="solid"/>
              <a:round/>
              <a:headEnd type="none" w="med" len="med"/>
              <a:tailEnd type="none" w="med" len="med"/>
            </a:ln>
          </p:spPr>
        </p:cxnSp>
        <p:cxnSp>
          <p:nvCxnSpPr>
            <p:cNvPr id="37" name="Google Shape;224;p41">
              <a:extLst>
                <a:ext uri="{FF2B5EF4-FFF2-40B4-BE49-F238E27FC236}">
                  <a16:creationId xmlns:a16="http://schemas.microsoft.com/office/drawing/2014/main" id="{D39804C8-7695-E618-2331-AB4B8E114CD9}"/>
                </a:ext>
              </a:extLst>
            </p:cNvPr>
            <p:cNvCxnSpPr/>
            <p:nvPr/>
          </p:nvCxnSpPr>
          <p:spPr>
            <a:xfrm rot="10800000">
              <a:off x="3529039" y="1573213"/>
              <a:ext cx="60300" cy="0"/>
            </a:xfrm>
            <a:prstGeom prst="straightConnector1">
              <a:avLst/>
            </a:prstGeom>
            <a:noFill/>
            <a:ln w="9525" cap="rnd" cmpd="sng">
              <a:solidFill>
                <a:srgbClr val="999999"/>
              </a:solidFill>
              <a:prstDash val="solid"/>
              <a:round/>
              <a:headEnd type="none" w="med" len="med"/>
              <a:tailEnd type="none" w="med" len="med"/>
            </a:ln>
          </p:spPr>
        </p:cxnSp>
        <p:cxnSp>
          <p:nvCxnSpPr>
            <p:cNvPr id="38" name="Google Shape;225;p41">
              <a:extLst>
                <a:ext uri="{FF2B5EF4-FFF2-40B4-BE49-F238E27FC236}">
                  <a16:creationId xmlns:a16="http://schemas.microsoft.com/office/drawing/2014/main" id="{5462F41C-C2AD-C2C3-36B5-F000852BF92B}"/>
                </a:ext>
              </a:extLst>
            </p:cNvPr>
            <p:cNvCxnSpPr/>
            <p:nvPr/>
          </p:nvCxnSpPr>
          <p:spPr>
            <a:xfrm>
              <a:off x="3409951" y="1603376"/>
              <a:ext cx="58800" cy="0"/>
            </a:xfrm>
            <a:prstGeom prst="straightConnector1">
              <a:avLst/>
            </a:prstGeom>
            <a:noFill/>
            <a:ln w="9525" cap="rnd" cmpd="sng">
              <a:solidFill>
                <a:srgbClr val="999999"/>
              </a:solidFill>
              <a:prstDash val="solid"/>
              <a:round/>
              <a:headEnd type="none" w="med" len="med"/>
              <a:tailEnd type="none" w="med" len="med"/>
            </a:ln>
          </p:spPr>
        </p:cxnSp>
        <p:cxnSp>
          <p:nvCxnSpPr>
            <p:cNvPr id="39" name="Google Shape;226;p41">
              <a:extLst>
                <a:ext uri="{FF2B5EF4-FFF2-40B4-BE49-F238E27FC236}">
                  <a16:creationId xmlns:a16="http://schemas.microsoft.com/office/drawing/2014/main" id="{50682254-944B-4FA2-57C9-578BD7E57CAA}"/>
                </a:ext>
              </a:extLst>
            </p:cNvPr>
            <p:cNvCxnSpPr/>
            <p:nvPr/>
          </p:nvCxnSpPr>
          <p:spPr>
            <a:xfrm rot="10800000">
              <a:off x="3529039" y="1603376"/>
              <a:ext cx="60300" cy="0"/>
            </a:xfrm>
            <a:prstGeom prst="straightConnector1">
              <a:avLst/>
            </a:prstGeom>
            <a:noFill/>
            <a:ln w="9525" cap="rnd" cmpd="sng">
              <a:solidFill>
                <a:srgbClr val="999999"/>
              </a:solidFill>
              <a:prstDash val="solid"/>
              <a:round/>
              <a:headEnd type="none" w="med" len="med"/>
              <a:tailEnd type="none" w="med" len="med"/>
            </a:ln>
          </p:spPr>
        </p:cxnSp>
      </p:grpSp>
      <p:sp>
        <p:nvSpPr>
          <p:cNvPr id="40" name="Google Shape;227;p41">
            <a:extLst>
              <a:ext uri="{FF2B5EF4-FFF2-40B4-BE49-F238E27FC236}">
                <a16:creationId xmlns:a16="http://schemas.microsoft.com/office/drawing/2014/main" id="{E7492BC6-C954-218A-DE83-FAEA2E9B359B}"/>
              </a:ext>
            </a:extLst>
          </p:cNvPr>
          <p:cNvSpPr/>
          <p:nvPr/>
        </p:nvSpPr>
        <p:spPr>
          <a:xfrm>
            <a:off x="-17374" y="3061450"/>
            <a:ext cx="18333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Model Explanation </a:t>
            </a:r>
            <a:endParaRPr sz="1100" dirty="0">
              <a:solidFill>
                <a:srgbClr val="999999"/>
              </a:solidFill>
            </a:endParaRPr>
          </a:p>
        </p:txBody>
      </p:sp>
      <p:sp>
        <p:nvSpPr>
          <p:cNvPr id="41" name="Google Shape;228;p41">
            <a:extLst>
              <a:ext uri="{FF2B5EF4-FFF2-40B4-BE49-F238E27FC236}">
                <a16:creationId xmlns:a16="http://schemas.microsoft.com/office/drawing/2014/main" id="{9CA12CD2-42C7-73E5-B2D3-60B0C3D2B1B7}"/>
              </a:ext>
            </a:extLst>
          </p:cNvPr>
          <p:cNvSpPr/>
          <p:nvPr/>
        </p:nvSpPr>
        <p:spPr>
          <a:xfrm>
            <a:off x="-17374" y="3491525"/>
            <a:ext cx="19272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Model Interpretation</a:t>
            </a:r>
            <a:endParaRPr sz="1100" dirty="0">
              <a:solidFill>
                <a:srgbClr val="999999"/>
              </a:solidFill>
            </a:endParaRPr>
          </a:p>
        </p:txBody>
      </p:sp>
      <p:grpSp>
        <p:nvGrpSpPr>
          <p:cNvPr id="42" name="Google Shape;229;p41">
            <a:extLst>
              <a:ext uri="{FF2B5EF4-FFF2-40B4-BE49-F238E27FC236}">
                <a16:creationId xmlns:a16="http://schemas.microsoft.com/office/drawing/2014/main" id="{616D30A1-1408-314A-11AA-C75C3A3E6A43}"/>
              </a:ext>
            </a:extLst>
          </p:cNvPr>
          <p:cNvGrpSpPr/>
          <p:nvPr/>
        </p:nvGrpSpPr>
        <p:grpSpPr>
          <a:xfrm>
            <a:off x="224990" y="3111798"/>
            <a:ext cx="174491" cy="174491"/>
            <a:chOff x="6203951" y="2895601"/>
            <a:chExt cx="346075" cy="346075"/>
          </a:xfrm>
        </p:grpSpPr>
        <p:sp>
          <p:nvSpPr>
            <p:cNvPr id="43" name="Google Shape;230;p41">
              <a:extLst>
                <a:ext uri="{FF2B5EF4-FFF2-40B4-BE49-F238E27FC236}">
                  <a16:creationId xmlns:a16="http://schemas.microsoft.com/office/drawing/2014/main" id="{56FA0201-D4E0-D860-C152-5036A565C543}"/>
                </a:ext>
              </a:extLst>
            </p:cNvPr>
            <p:cNvSpPr/>
            <p:nvPr/>
          </p:nvSpPr>
          <p:spPr>
            <a:xfrm>
              <a:off x="6264276" y="3076576"/>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4" name="Google Shape;231;p41">
              <a:extLst>
                <a:ext uri="{FF2B5EF4-FFF2-40B4-BE49-F238E27FC236}">
                  <a16:creationId xmlns:a16="http://schemas.microsoft.com/office/drawing/2014/main" id="{1D38F922-AF21-92E1-D6A3-79AB23739941}"/>
                </a:ext>
              </a:extLst>
            </p:cNvPr>
            <p:cNvSpPr/>
            <p:nvPr/>
          </p:nvSpPr>
          <p:spPr>
            <a:xfrm>
              <a:off x="6324601" y="2940051"/>
              <a:ext cx="90488" cy="150813"/>
            </a:xfrm>
            <a:custGeom>
              <a:avLst/>
              <a:gdLst/>
              <a:ahLst/>
              <a:cxnLst/>
              <a:rect l="l" t="t" r="r" b="b"/>
              <a:pathLst>
                <a:path w="57" h="95" extrusionOk="0">
                  <a:moveTo>
                    <a:pt x="0" y="95"/>
                  </a:moveTo>
                  <a:lnTo>
                    <a:pt x="0" y="38"/>
                  </a:lnTo>
                  <a:lnTo>
                    <a:pt x="57" y="0"/>
                  </a:lnTo>
                  <a:lnTo>
                    <a:pt x="57" y="71"/>
                  </a:lnTo>
                </a:path>
              </a:pathLst>
            </a:custGeom>
            <a:noFill/>
            <a:ln w="14275" cap="rnd" cmpd="sng">
              <a:solidFill>
                <a:srgbClr val="999999"/>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5" name="Google Shape;232;p41">
              <a:extLst>
                <a:ext uri="{FF2B5EF4-FFF2-40B4-BE49-F238E27FC236}">
                  <a16:creationId xmlns:a16="http://schemas.microsoft.com/office/drawing/2014/main" id="{A5FA1D78-6C26-81E9-E62E-3102E98C02A7}"/>
                </a:ext>
              </a:extLst>
            </p:cNvPr>
            <p:cNvSpPr/>
            <p:nvPr/>
          </p:nvSpPr>
          <p:spPr>
            <a:xfrm>
              <a:off x="6203951" y="2895601"/>
              <a:ext cx="300000" cy="300000"/>
            </a:xfrm>
            <a:prstGeom prst="rect">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6" name="Google Shape;233;p41">
              <a:extLst>
                <a:ext uri="{FF2B5EF4-FFF2-40B4-BE49-F238E27FC236}">
                  <a16:creationId xmlns:a16="http://schemas.microsoft.com/office/drawing/2014/main" id="{78DC11F6-81D8-C1EB-910C-141F91B9D6C4}"/>
                </a:ext>
              </a:extLst>
            </p:cNvPr>
            <p:cNvSpPr/>
            <p:nvPr/>
          </p:nvSpPr>
          <p:spPr>
            <a:xfrm>
              <a:off x="6248401" y="2940051"/>
              <a:ext cx="301625" cy="301625"/>
            </a:xfrm>
            <a:custGeom>
              <a:avLst/>
              <a:gdLst/>
              <a:ahLst/>
              <a:cxnLst/>
              <a:rect l="l" t="t" r="r" b="b"/>
              <a:pathLst>
                <a:path w="190" h="190" extrusionOk="0">
                  <a:moveTo>
                    <a:pt x="180" y="0"/>
                  </a:moveTo>
                  <a:lnTo>
                    <a:pt x="190" y="0"/>
                  </a:lnTo>
                  <a:lnTo>
                    <a:pt x="190" y="190"/>
                  </a:lnTo>
                  <a:lnTo>
                    <a:pt x="0" y="190"/>
                  </a:lnTo>
                  <a:lnTo>
                    <a:pt x="0" y="180"/>
                  </a:lnTo>
                </a:path>
              </a:pathLst>
            </a:custGeom>
            <a:noFill/>
            <a:ln w="14275" cap="rnd" cmpd="sng">
              <a:solidFill>
                <a:srgbClr val="999999"/>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7" name="Google Shape;234;p41">
              <a:extLst>
                <a:ext uri="{FF2B5EF4-FFF2-40B4-BE49-F238E27FC236}">
                  <a16:creationId xmlns:a16="http://schemas.microsoft.com/office/drawing/2014/main" id="{85EB72F8-5214-DB9F-6A3C-0C30946501F6}"/>
                </a:ext>
              </a:extLst>
            </p:cNvPr>
            <p:cNvSpPr/>
            <p:nvPr/>
          </p:nvSpPr>
          <p:spPr>
            <a:xfrm>
              <a:off x="6354764" y="3046413"/>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48" name="Google Shape;235;p41">
            <a:extLst>
              <a:ext uri="{FF2B5EF4-FFF2-40B4-BE49-F238E27FC236}">
                <a16:creationId xmlns:a16="http://schemas.microsoft.com/office/drawing/2014/main" id="{B065CD87-5B41-C8F8-1323-FC70AC4CAF62}"/>
              </a:ext>
            </a:extLst>
          </p:cNvPr>
          <p:cNvGrpSpPr/>
          <p:nvPr/>
        </p:nvGrpSpPr>
        <p:grpSpPr>
          <a:xfrm>
            <a:off x="225311" y="3512616"/>
            <a:ext cx="169071" cy="195063"/>
            <a:chOff x="5581651" y="2895601"/>
            <a:chExt cx="300038" cy="346163"/>
          </a:xfrm>
        </p:grpSpPr>
        <p:sp>
          <p:nvSpPr>
            <p:cNvPr id="49" name="Google Shape;236;p41">
              <a:extLst>
                <a:ext uri="{FF2B5EF4-FFF2-40B4-BE49-F238E27FC236}">
                  <a16:creationId xmlns:a16="http://schemas.microsoft.com/office/drawing/2014/main" id="{B3C7DF2E-15B4-4DD1-EFC1-CA8724CFFD47}"/>
                </a:ext>
              </a:extLst>
            </p:cNvPr>
            <p:cNvSpPr/>
            <p:nvPr/>
          </p:nvSpPr>
          <p:spPr>
            <a:xfrm>
              <a:off x="5619751" y="3014664"/>
              <a:ext cx="225300" cy="227100"/>
            </a:xfrm>
            <a:prstGeom prst="ellipse">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0" name="Google Shape;237;p41">
              <a:extLst>
                <a:ext uri="{FF2B5EF4-FFF2-40B4-BE49-F238E27FC236}">
                  <a16:creationId xmlns:a16="http://schemas.microsoft.com/office/drawing/2014/main" id="{7583F6E9-D75E-8C13-6425-4580F3287860}"/>
                </a:ext>
              </a:extLst>
            </p:cNvPr>
            <p:cNvSpPr/>
            <p:nvPr/>
          </p:nvSpPr>
          <p:spPr>
            <a:xfrm>
              <a:off x="5702301" y="3098801"/>
              <a:ext cx="58800" cy="58800"/>
            </a:xfrm>
            <a:prstGeom prst="ellipse">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1" name="Google Shape;238;p41">
              <a:extLst>
                <a:ext uri="{FF2B5EF4-FFF2-40B4-BE49-F238E27FC236}">
                  <a16:creationId xmlns:a16="http://schemas.microsoft.com/office/drawing/2014/main" id="{CA03D077-1BA0-C728-AB2D-9801DCEF3587}"/>
                </a:ext>
              </a:extLst>
            </p:cNvPr>
            <p:cNvSpPr/>
            <p:nvPr/>
          </p:nvSpPr>
          <p:spPr>
            <a:xfrm>
              <a:off x="5724526" y="3121026"/>
              <a:ext cx="14400" cy="14400"/>
            </a:xfrm>
            <a:prstGeom prst="ellipse">
              <a:avLst/>
            </a:prstGeom>
            <a:noFill/>
            <a:ln w="1427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2" name="Google Shape;239;p41">
              <a:extLst>
                <a:ext uri="{FF2B5EF4-FFF2-40B4-BE49-F238E27FC236}">
                  <a16:creationId xmlns:a16="http://schemas.microsoft.com/office/drawing/2014/main" id="{D26B3743-6540-570D-3E9E-19C5B02FBF40}"/>
                </a:ext>
              </a:extLst>
            </p:cNvPr>
            <p:cNvSpPr/>
            <p:nvPr/>
          </p:nvSpPr>
          <p:spPr>
            <a:xfrm>
              <a:off x="5732463" y="3063876"/>
              <a:ext cx="63500" cy="65088"/>
            </a:xfrm>
            <a:custGeom>
              <a:avLst/>
              <a:gdLst/>
              <a:ahLst/>
              <a:cxnLst/>
              <a:rect l="l" t="t" r="r" b="b"/>
              <a:pathLst>
                <a:path w="17" h="17" extrusionOk="0">
                  <a:moveTo>
                    <a:pt x="0" y="0"/>
                  </a:moveTo>
                  <a:cubicBezTo>
                    <a:pt x="10" y="0"/>
                    <a:pt x="17" y="7"/>
                    <a:pt x="17" y="17"/>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3" name="Google Shape;240;p41">
              <a:extLst>
                <a:ext uri="{FF2B5EF4-FFF2-40B4-BE49-F238E27FC236}">
                  <a16:creationId xmlns:a16="http://schemas.microsoft.com/office/drawing/2014/main" id="{F48E1A0C-0E38-E898-18CC-D83564B2240F}"/>
                </a:ext>
              </a:extLst>
            </p:cNvPr>
            <p:cNvSpPr/>
            <p:nvPr/>
          </p:nvSpPr>
          <p:spPr>
            <a:xfrm>
              <a:off x="5667376" y="3128964"/>
              <a:ext cx="65088" cy="63500"/>
            </a:xfrm>
            <a:custGeom>
              <a:avLst/>
              <a:gdLst/>
              <a:ahLst/>
              <a:cxnLst/>
              <a:rect l="l" t="t" r="r" b="b"/>
              <a:pathLst>
                <a:path w="17" h="17" extrusionOk="0">
                  <a:moveTo>
                    <a:pt x="17" y="17"/>
                  </a:moveTo>
                  <a:cubicBezTo>
                    <a:pt x="7" y="17"/>
                    <a:pt x="0" y="10"/>
                    <a:pt x="0" y="0"/>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4" name="Google Shape;241;p41">
              <a:extLst>
                <a:ext uri="{FF2B5EF4-FFF2-40B4-BE49-F238E27FC236}">
                  <a16:creationId xmlns:a16="http://schemas.microsoft.com/office/drawing/2014/main" id="{FAB45443-08C2-CD60-7B19-FD13D53C1E97}"/>
                </a:ext>
              </a:extLst>
            </p:cNvPr>
            <p:cNvSpPr/>
            <p:nvPr/>
          </p:nvSpPr>
          <p:spPr>
            <a:xfrm>
              <a:off x="5581651" y="2895601"/>
              <a:ext cx="300038" cy="179388"/>
            </a:xfrm>
            <a:custGeom>
              <a:avLst/>
              <a:gdLst/>
              <a:ahLst/>
              <a:cxnLst/>
              <a:rect l="l" t="t" r="r" b="b"/>
              <a:pathLst>
                <a:path w="80" h="48" extrusionOk="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pic>
        <p:nvPicPr>
          <p:cNvPr id="57" name="Google Shape;244;p41">
            <a:extLst>
              <a:ext uri="{FF2B5EF4-FFF2-40B4-BE49-F238E27FC236}">
                <a16:creationId xmlns:a16="http://schemas.microsoft.com/office/drawing/2014/main" id="{A7CCF38E-EF8E-89B8-BF28-AEC951C8ED8A}"/>
              </a:ext>
            </a:extLst>
          </p:cNvPr>
          <p:cNvPicPr preferRelativeResize="0"/>
          <p:nvPr/>
        </p:nvPicPr>
        <p:blipFill>
          <a:blip r:embed="rId3">
            <a:alphaModFix/>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86575" y="2340693"/>
            <a:ext cx="213225" cy="213225"/>
          </a:xfrm>
          <a:prstGeom prst="rect">
            <a:avLst/>
          </a:prstGeom>
          <a:noFill/>
          <a:ln>
            <a:noFill/>
          </a:ln>
        </p:spPr>
      </p:pic>
      <p:sp>
        <p:nvSpPr>
          <p:cNvPr id="514" name="Google Shape;187;p41">
            <a:extLst>
              <a:ext uri="{FF2B5EF4-FFF2-40B4-BE49-F238E27FC236}">
                <a16:creationId xmlns:a16="http://schemas.microsoft.com/office/drawing/2014/main" id="{90A7B920-FF3C-107D-378C-1A3950254F94}"/>
              </a:ext>
            </a:extLst>
          </p:cNvPr>
          <p:cNvSpPr/>
          <p:nvPr/>
        </p:nvSpPr>
        <p:spPr>
          <a:xfrm>
            <a:off x="-17385" y="138691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Hypothesis</a:t>
            </a:r>
            <a:endParaRPr sz="1100" dirty="0">
              <a:solidFill>
                <a:srgbClr val="999999"/>
              </a:solidFill>
            </a:endParaRPr>
          </a:p>
        </p:txBody>
      </p:sp>
      <p:grpSp>
        <p:nvGrpSpPr>
          <p:cNvPr id="517" name="Google Shape;356;p41">
            <a:extLst>
              <a:ext uri="{FF2B5EF4-FFF2-40B4-BE49-F238E27FC236}">
                <a16:creationId xmlns:a16="http://schemas.microsoft.com/office/drawing/2014/main" id="{5D839706-5B58-A0C5-661C-BBA5802D9FF4}"/>
              </a:ext>
            </a:extLst>
          </p:cNvPr>
          <p:cNvGrpSpPr/>
          <p:nvPr/>
        </p:nvGrpSpPr>
        <p:grpSpPr>
          <a:xfrm>
            <a:off x="215279" y="1045350"/>
            <a:ext cx="194119" cy="169149"/>
            <a:chOff x="7005638" y="3648076"/>
            <a:chExt cx="344488" cy="300175"/>
          </a:xfrm>
        </p:grpSpPr>
        <p:sp>
          <p:nvSpPr>
            <p:cNvPr id="518" name="Google Shape;357;p41">
              <a:extLst>
                <a:ext uri="{FF2B5EF4-FFF2-40B4-BE49-F238E27FC236}">
                  <a16:creationId xmlns:a16="http://schemas.microsoft.com/office/drawing/2014/main" id="{1B3E5DE1-E7E8-9E91-E4B9-2A3A4C94598C}"/>
                </a:ext>
              </a:extLst>
            </p:cNvPr>
            <p:cNvSpPr/>
            <p:nvPr/>
          </p:nvSpPr>
          <p:spPr>
            <a:xfrm>
              <a:off x="7005638" y="3648076"/>
              <a:ext cx="344488"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952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cxnSp>
          <p:nvCxnSpPr>
            <p:cNvPr id="519" name="Google Shape;358;p41">
              <a:extLst>
                <a:ext uri="{FF2B5EF4-FFF2-40B4-BE49-F238E27FC236}">
                  <a16:creationId xmlns:a16="http://schemas.microsoft.com/office/drawing/2014/main" id="{F53FC6B1-761B-D923-CEEC-82A946FBDEEE}"/>
                </a:ext>
              </a:extLst>
            </p:cNvPr>
            <p:cNvCxnSpPr/>
            <p:nvPr/>
          </p:nvCxnSpPr>
          <p:spPr>
            <a:xfrm>
              <a:off x="7072313" y="3948113"/>
              <a:ext cx="211200" cy="0"/>
            </a:xfrm>
            <a:prstGeom prst="straightConnector1">
              <a:avLst/>
            </a:prstGeom>
            <a:noFill/>
            <a:ln w="9525" cap="rnd" cmpd="sng">
              <a:solidFill>
                <a:srgbClr val="999999"/>
              </a:solidFill>
              <a:prstDash val="solid"/>
              <a:round/>
              <a:headEnd type="none" w="med" len="med"/>
              <a:tailEnd type="none" w="med" len="med"/>
            </a:ln>
          </p:spPr>
        </p:cxnSp>
        <p:cxnSp>
          <p:nvCxnSpPr>
            <p:cNvPr id="520" name="Google Shape;359;p41">
              <a:extLst>
                <a:ext uri="{FF2B5EF4-FFF2-40B4-BE49-F238E27FC236}">
                  <a16:creationId xmlns:a16="http://schemas.microsoft.com/office/drawing/2014/main" id="{D6498B5F-B371-0630-2880-922A3749E695}"/>
                </a:ext>
              </a:extLst>
            </p:cNvPr>
            <p:cNvCxnSpPr/>
            <p:nvPr/>
          </p:nvCxnSpPr>
          <p:spPr>
            <a:xfrm>
              <a:off x="7178676" y="3917951"/>
              <a:ext cx="0" cy="30300"/>
            </a:xfrm>
            <a:prstGeom prst="straightConnector1">
              <a:avLst/>
            </a:prstGeom>
            <a:noFill/>
            <a:ln w="9525" cap="rnd" cmpd="sng">
              <a:solidFill>
                <a:srgbClr val="999999"/>
              </a:solidFill>
              <a:prstDash val="solid"/>
              <a:round/>
              <a:headEnd type="none" w="med" len="med"/>
              <a:tailEnd type="none" w="med" len="med"/>
            </a:ln>
          </p:spPr>
        </p:cxnSp>
        <p:sp>
          <p:nvSpPr>
            <p:cNvPr id="521" name="Google Shape;360;p41">
              <a:extLst>
                <a:ext uri="{FF2B5EF4-FFF2-40B4-BE49-F238E27FC236}">
                  <a16:creationId xmlns:a16="http://schemas.microsoft.com/office/drawing/2014/main" id="{B0174CF0-D331-1037-0BF1-78F9CEBF6FDD}"/>
                </a:ext>
              </a:extLst>
            </p:cNvPr>
            <p:cNvSpPr/>
            <p:nvPr/>
          </p:nvSpPr>
          <p:spPr>
            <a:xfrm>
              <a:off x="7170738" y="3881438"/>
              <a:ext cx="14400" cy="14400"/>
            </a:xfrm>
            <a:prstGeom prst="ellipse">
              <a:avLst/>
            </a:pr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cxnSp>
          <p:nvCxnSpPr>
            <p:cNvPr id="522" name="Google Shape;361;p41">
              <a:extLst>
                <a:ext uri="{FF2B5EF4-FFF2-40B4-BE49-F238E27FC236}">
                  <a16:creationId xmlns:a16="http://schemas.microsoft.com/office/drawing/2014/main" id="{1525839C-8106-F6CB-9775-1D1CA8EF8F91}"/>
                </a:ext>
              </a:extLst>
            </p:cNvPr>
            <p:cNvCxnSpPr/>
            <p:nvPr/>
          </p:nvCxnSpPr>
          <p:spPr>
            <a:xfrm>
              <a:off x="7005638" y="3857626"/>
              <a:ext cx="344400" cy="0"/>
            </a:xfrm>
            <a:prstGeom prst="straightConnector1">
              <a:avLst/>
            </a:prstGeom>
            <a:noFill/>
            <a:ln w="9525" cap="flat" cmpd="sng">
              <a:solidFill>
                <a:srgbClr val="999999"/>
              </a:solidFill>
              <a:prstDash val="solid"/>
              <a:round/>
              <a:headEnd type="none" w="med" len="med"/>
              <a:tailEnd type="none" w="med" len="med"/>
            </a:ln>
          </p:spPr>
        </p:cxnSp>
        <p:sp>
          <p:nvSpPr>
            <p:cNvPr id="523" name="Google Shape;362;p41">
              <a:extLst>
                <a:ext uri="{FF2B5EF4-FFF2-40B4-BE49-F238E27FC236}">
                  <a16:creationId xmlns:a16="http://schemas.microsoft.com/office/drawing/2014/main" id="{DEBCB9DF-07F2-6AA9-61C0-F95192F3E699}"/>
                </a:ext>
              </a:extLst>
            </p:cNvPr>
            <p:cNvSpPr/>
            <p:nvPr/>
          </p:nvSpPr>
          <p:spPr>
            <a:xfrm>
              <a:off x="7140576" y="3703638"/>
              <a:ext cx="82550" cy="101600"/>
            </a:xfrm>
            <a:custGeom>
              <a:avLst/>
              <a:gdLst/>
              <a:ahLst/>
              <a:cxnLst/>
              <a:rect l="l" t="t" r="r" b="b"/>
              <a:pathLst>
                <a:path w="52" h="64" extrusionOk="0">
                  <a:moveTo>
                    <a:pt x="0" y="0"/>
                  </a:moveTo>
                  <a:lnTo>
                    <a:pt x="0" y="64"/>
                  </a:lnTo>
                  <a:lnTo>
                    <a:pt x="52" y="33"/>
                  </a:lnTo>
                  <a:lnTo>
                    <a:pt x="0" y="0"/>
                  </a:lnTo>
                  <a:close/>
                </a:path>
              </a:pathLst>
            </a:cu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grpSp>
      <p:sp>
        <p:nvSpPr>
          <p:cNvPr id="524" name="Google Shape;187;p41">
            <a:extLst>
              <a:ext uri="{FF2B5EF4-FFF2-40B4-BE49-F238E27FC236}">
                <a16:creationId xmlns:a16="http://schemas.microsoft.com/office/drawing/2014/main" id="{B6AF8DEB-E0FB-6B99-79C5-524166EB5431}"/>
              </a:ext>
            </a:extLst>
          </p:cNvPr>
          <p:cNvSpPr/>
          <p:nvPr/>
        </p:nvSpPr>
        <p:spPr>
          <a:xfrm>
            <a:off x="-17385" y="992283"/>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sym typeface="Quattrocento Sans"/>
              </a:rPr>
              <a:t>Overview</a:t>
            </a:r>
            <a:endParaRPr sz="1100" dirty="0">
              <a:solidFill>
                <a:srgbClr val="999999"/>
              </a:solidFill>
            </a:endParaRPr>
          </a:p>
        </p:txBody>
      </p:sp>
      <p:sp>
        <p:nvSpPr>
          <p:cNvPr id="60" name="Google Shape;170;p39">
            <a:extLst>
              <a:ext uri="{FF2B5EF4-FFF2-40B4-BE49-F238E27FC236}">
                <a16:creationId xmlns:a16="http://schemas.microsoft.com/office/drawing/2014/main" id="{C961CF7F-D020-8CCF-E225-DF85690588C7}"/>
              </a:ext>
            </a:extLst>
          </p:cNvPr>
          <p:cNvSpPr/>
          <p:nvPr/>
        </p:nvSpPr>
        <p:spPr>
          <a:xfrm>
            <a:off x="2410977" y="710151"/>
            <a:ext cx="357162" cy="204249"/>
          </a:xfrm>
          <a:prstGeom prst="roundRect">
            <a:avLst>
              <a:gd name="adj" fmla="val 50000"/>
            </a:avLst>
          </a:prstGeom>
          <a:no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dirty="0">
                <a:solidFill>
                  <a:schemeClr val="lt1"/>
                </a:solidFill>
                <a:latin typeface="Quattrocento Sans"/>
                <a:ea typeface="Quattrocento Sans"/>
                <a:cs typeface="Quattrocento Sans"/>
                <a:sym typeface="Quattrocento Sans"/>
              </a:rPr>
              <a:t>1.</a:t>
            </a:r>
            <a:endParaRPr sz="1100" dirty="0"/>
          </a:p>
        </p:txBody>
      </p:sp>
      <p:sp>
        <p:nvSpPr>
          <p:cNvPr id="61" name="Google Shape;170;p39">
            <a:extLst>
              <a:ext uri="{FF2B5EF4-FFF2-40B4-BE49-F238E27FC236}">
                <a16:creationId xmlns:a16="http://schemas.microsoft.com/office/drawing/2014/main" id="{3D49584F-5FBA-6D58-AC0D-51D0ED079213}"/>
              </a:ext>
            </a:extLst>
          </p:cNvPr>
          <p:cNvSpPr/>
          <p:nvPr/>
        </p:nvSpPr>
        <p:spPr>
          <a:xfrm>
            <a:off x="2410977" y="979572"/>
            <a:ext cx="357162" cy="204249"/>
          </a:xfrm>
          <a:prstGeom prst="roundRect">
            <a:avLst>
              <a:gd name="adj" fmla="val 50000"/>
            </a:avLst>
          </a:prstGeom>
          <a:no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dirty="0">
                <a:solidFill>
                  <a:schemeClr val="lt1"/>
                </a:solidFill>
                <a:latin typeface="Quattrocento Sans"/>
                <a:ea typeface="Quattrocento Sans"/>
                <a:cs typeface="Quattrocento Sans"/>
                <a:sym typeface="Quattrocento Sans"/>
              </a:rPr>
              <a:t>2.</a:t>
            </a:r>
            <a:endParaRPr sz="1100" dirty="0"/>
          </a:p>
        </p:txBody>
      </p:sp>
      <p:sp>
        <p:nvSpPr>
          <p:cNvPr id="62" name="Google Shape;170;p39">
            <a:extLst>
              <a:ext uri="{FF2B5EF4-FFF2-40B4-BE49-F238E27FC236}">
                <a16:creationId xmlns:a16="http://schemas.microsoft.com/office/drawing/2014/main" id="{587361E5-0211-0B31-BA76-A3324A214C40}"/>
              </a:ext>
            </a:extLst>
          </p:cNvPr>
          <p:cNvSpPr/>
          <p:nvPr/>
        </p:nvSpPr>
        <p:spPr>
          <a:xfrm>
            <a:off x="2410977" y="1248993"/>
            <a:ext cx="357162" cy="204249"/>
          </a:xfrm>
          <a:prstGeom prst="roundRect">
            <a:avLst>
              <a:gd name="adj" fmla="val 50000"/>
            </a:avLst>
          </a:prstGeom>
          <a:no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dirty="0">
                <a:solidFill>
                  <a:schemeClr val="lt1"/>
                </a:solidFill>
                <a:latin typeface="Quattrocento Sans"/>
                <a:ea typeface="Quattrocento Sans"/>
                <a:cs typeface="Quattrocento Sans"/>
                <a:sym typeface="Quattrocento Sans"/>
              </a:rPr>
              <a:t>3.</a:t>
            </a:r>
            <a:endParaRPr sz="1100" dirty="0"/>
          </a:p>
        </p:txBody>
      </p:sp>
      <p:sp>
        <p:nvSpPr>
          <p:cNvPr id="63" name="Google Shape;170;p39">
            <a:extLst>
              <a:ext uri="{FF2B5EF4-FFF2-40B4-BE49-F238E27FC236}">
                <a16:creationId xmlns:a16="http://schemas.microsoft.com/office/drawing/2014/main" id="{0BA2AEB9-1BE5-B4EC-0D66-B17BF1AAF5E5}"/>
              </a:ext>
            </a:extLst>
          </p:cNvPr>
          <p:cNvSpPr/>
          <p:nvPr/>
        </p:nvSpPr>
        <p:spPr>
          <a:xfrm>
            <a:off x="2410977" y="1518415"/>
            <a:ext cx="357162" cy="204249"/>
          </a:xfrm>
          <a:prstGeom prst="roundRect">
            <a:avLst>
              <a:gd name="adj" fmla="val 50000"/>
            </a:avLst>
          </a:prstGeom>
          <a:no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dirty="0">
                <a:solidFill>
                  <a:schemeClr val="lt1"/>
                </a:solidFill>
                <a:latin typeface="Quattrocento Sans"/>
                <a:ea typeface="Quattrocento Sans"/>
                <a:cs typeface="Quattrocento Sans"/>
                <a:sym typeface="Quattrocento Sans"/>
              </a:rPr>
              <a:t>4.</a:t>
            </a:r>
            <a:endParaRPr sz="1100" dirty="0"/>
          </a:p>
        </p:txBody>
      </p:sp>
      <p:sp>
        <p:nvSpPr>
          <p:cNvPr id="513" name="TextBox 512">
            <a:extLst>
              <a:ext uri="{FF2B5EF4-FFF2-40B4-BE49-F238E27FC236}">
                <a16:creationId xmlns:a16="http://schemas.microsoft.com/office/drawing/2014/main" id="{5655F7C1-BDA8-24DF-510D-27B38ADBDB2F}"/>
              </a:ext>
            </a:extLst>
          </p:cNvPr>
          <p:cNvSpPr txBox="1"/>
          <p:nvPr/>
        </p:nvSpPr>
        <p:spPr>
          <a:xfrm>
            <a:off x="7450293" y="934093"/>
            <a:ext cx="1103498" cy="430887"/>
          </a:xfrm>
          <a:prstGeom prst="rect">
            <a:avLst/>
          </a:prstGeom>
          <a:solidFill>
            <a:srgbClr val="1BB953"/>
          </a:solidFill>
        </p:spPr>
        <p:txBody>
          <a:bodyPr wrap="square">
            <a:spAutoFit/>
          </a:bodyPr>
          <a:lstStyle/>
          <a:p>
            <a:pPr marL="7938" marR="0" lvl="0" algn="l" rtl="0">
              <a:spcBef>
                <a:spcPts val="0"/>
              </a:spcBef>
              <a:buClr>
                <a:schemeClr val="lt1"/>
              </a:buClr>
              <a:buSzPts val="1200"/>
            </a:pPr>
            <a:r>
              <a:rPr lang="en-MY" sz="1100" dirty="0">
                <a:solidFill>
                  <a:schemeClr val="bg1"/>
                </a:solidFill>
                <a:latin typeface="Quattrocento Sans"/>
                <a:ea typeface="Quattrocento Sans"/>
                <a:cs typeface="Quattrocento Sans"/>
                <a:sym typeface="Quattrocento Sans"/>
              </a:rPr>
              <a:t>Rows of Data: </a:t>
            </a:r>
          </a:p>
          <a:p>
            <a:pPr marL="7938" marR="0" lvl="0" algn="l" rtl="0">
              <a:spcBef>
                <a:spcPts val="0"/>
              </a:spcBef>
              <a:buClr>
                <a:schemeClr val="lt1"/>
              </a:buClr>
              <a:buSzPts val="1200"/>
            </a:pPr>
            <a:r>
              <a:rPr lang="en-MY" sz="1100" dirty="0">
                <a:solidFill>
                  <a:schemeClr val="bg1"/>
                </a:solidFill>
                <a:latin typeface="Quattrocento Sans"/>
                <a:ea typeface="Quattrocento Sans"/>
                <a:cs typeface="Quattrocento Sans"/>
                <a:sym typeface="Quattrocento Sans"/>
              </a:rPr>
              <a:t>496 → 447</a:t>
            </a:r>
          </a:p>
        </p:txBody>
      </p:sp>
      <p:cxnSp>
        <p:nvCxnSpPr>
          <p:cNvPr id="515" name="Google Shape;165;p39">
            <a:extLst>
              <a:ext uri="{FF2B5EF4-FFF2-40B4-BE49-F238E27FC236}">
                <a16:creationId xmlns:a16="http://schemas.microsoft.com/office/drawing/2014/main" id="{23DBBFDB-9FEB-95FD-7D41-61696E3D6434}"/>
              </a:ext>
            </a:extLst>
          </p:cNvPr>
          <p:cNvCxnSpPr>
            <a:cxnSpLocks/>
          </p:cNvCxnSpPr>
          <p:nvPr/>
        </p:nvCxnSpPr>
        <p:spPr>
          <a:xfrm>
            <a:off x="7339477" y="670531"/>
            <a:ext cx="0" cy="1052133"/>
          </a:xfrm>
          <a:prstGeom prst="straightConnector1">
            <a:avLst/>
          </a:prstGeom>
          <a:noFill/>
          <a:ln w="9525" cap="flat" cmpd="sng">
            <a:solidFill>
              <a:srgbClr val="EFEFEF">
                <a:alpha val="43920"/>
              </a:srgbClr>
            </a:solidFill>
            <a:prstDash val="solid"/>
            <a:miter lim="800000"/>
            <a:headEnd type="none" w="sm" len="sm"/>
            <a:tailEnd type="none" w="sm" len="sm"/>
          </a:ln>
        </p:spPr>
      </p:cxnSp>
      <p:pic>
        <p:nvPicPr>
          <p:cNvPr id="526" name="Picture 525">
            <a:extLst>
              <a:ext uri="{FF2B5EF4-FFF2-40B4-BE49-F238E27FC236}">
                <a16:creationId xmlns:a16="http://schemas.microsoft.com/office/drawing/2014/main" id="{FE71F915-D1E0-0A94-7939-1335B3DB5623}"/>
              </a:ext>
            </a:extLst>
          </p:cNvPr>
          <p:cNvPicPr>
            <a:picLocks noChangeAspect="1"/>
          </p:cNvPicPr>
          <p:nvPr/>
        </p:nvPicPr>
        <p:blipFill rotWithShape="1">
          <a:blip r:embed="rId5"/>
          <a:srcRect l="11572" r="8865"/>
          <a:stretch/>
        </p:blipFill>
        <p:spPr>
          <a:xfrm>
            <a:off x="5916374" y="3345455"/>
            <a:ext cx="1830426" cy="1529019"/>
          </a:xfrm>
          <a:prstGeom prst="rect">
            <a:avLst/>
          </a:prstGeom>
        </p:spPr>
      </p:pic>
      <p:pic>
        <p:nvPicPr>
          <p:cNvPr id="528" name="Picture 527" descr="Chart&#10;&#10;Description automatically generated">
            <a:extLst>
              <a:ext uri="{FF2B5EF4-FFF2-40B4-BE49-F238E27FC236}">
                <a16:creationId xmlns:a16="http://schemas.microsoft.com/office/drawing/2014/main" id="{E03371AB-0965-2ED7-D22E-6EF88007874F}"/>
              </a:ext>
            </a:extLst>
          </p:cNvPr>
          <p:cNvPicPr>
            <a:picLocks noChangeAspect="1"/>
          </p:cNvPicPr>
          <p:nvPr/>
        </p:nvPicPr>
        <p:blipFill rotWithShape="1">
          <a:blip r:embed="rId6"/>
          <a:srcRect l="11136"/>
          <a:stretch/>
        </p:blipFill>
        <p:spPr>
          <a:xfrm>
            <a:off x="3867597" y="1975742"/>
            <a:ext cx="2039428" cy="1530000"/>
          </a:xfrm>
          <a:prstGeom prst="rect">
            <a:avLst/>
          </a:prstGeom>
        </p:spPr>
      </p:pic>
      <p:pic>
        <p:nvPicPr>
          <p:cNvPr id="530" name="Picture 529" descr="A picture containing text&#10;&#10;Description automatically generated">
            <a:extLst>
              <a:ext uri="{FF2B5EF4-FFF2-40B4-BE49-F238E27FC236}">
                <a16:creationId xmlns:a16="http://schemas.microsoft.com/office/drawing/2014/main" id="{ED0FFE45-8A17-863D-F2BF-C344D093ECE0}"/>
              </a:ext>
            </a:extLst>
          </p:cNvPr>
          <p:cNvPicPr>
            <a:picLocks noChangeAspect="1"/>
          </p:cNvPicPr>
          <p:nvPr/>
        </p:nvPicPr>
        <p:blipFill rotWithShape="1">
          <a:blip r:embed="rId7"/>
          <a:srcRect l="11942"/>
          <a:stretch/>
        </p:blipFill>
        <p:spPr>
          <a:xfrm>
            <a:off x="5916374" y="1979169"/>
            <a:ext cx="2020933" cy="1530000"/>
          </a:xfrm>
          <a:prstGeom prst="rect">
            <a:avLst/>
          </a:prstGeom>
        </p:spPr>
      </p:pic>
      <p:pic>
        <p:nvPicPr>
          <p:cNvPr id="532" name="Picture 531" descr="A picture containing chart&#10;&#10;Description automatically generated">
            <a:extLst>
              <a:ext uri="{FF2B5EF4-FFF2-40B4-BE49-F238E27FC236}">
                <a16:creationId xmlns:a16="http://schemas.microsoft.com/office/drawing/2014/main" id="{CF111B75-EDA5-642A-BFC3-9BA1BBF105E5}"/>
              </a:ext>
            </a:extLst>
          </p:cNvPr>
          <p:cNvPicPr>
            <a:picLocks noChangeAspect="1"/>
          </p:cNvPicPr>
          <p:nvPr/>
        </p:nvPicPr>
        <p:blipFill rotWithShape="1">
          <a:blip r:embed="rId8"/>
          <a:srcRect l="10729"/>
          <a:stretch/>
        </p:blipFill>
        <p:spPr>
          <a:xfrm>
            <a:off x="3858247" y="3352787"/>
            <a:ext cx="2048777" cy="1530000"/>
          </a:xfrm>
          <a:prstGeom prst="rect">
            <a:avLst/>
          </a:prstGeom>
        </p:spPr>
      </p:pic>
      <p:sp>
        <p:nvSpPr>
          <p:cNvPr id="533" name="Rectangle 532">
            <a:extLst>
              <a:ext uri="{FF2B5EF4-FFF2-40B4-BE49-F238E27FC236}">
                <a16:creationId xmlns:a16="http://schemas.microsoft.com/office/drawing/2014/main" id="{810F0494-49FF-CE2D-7851-4D16A86349FC}"/>
              </a:ext>
            </a:extLst>
          </p:cNvPr>
          <p:cNvSpPr/>
          <p:nvPr/>
        </p:nvSpPr>
        <p:spPr>
          <a:xfrm>
            <a:off x="3188076" y="2293779"/>
            <a:ext cx="679521" cy="315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600" dirty="0">
                <a:solidFill>
                  <a:schemeClr val="tx1">
                    <a:lumMod val="75000"/>
                    <a:lumOff val="25000"/>
                  </a:schemeClr>
                </a:solidFill>
                <a:latin typeface=""/>
              </a:rPr>
              <a:t>With Outliers</a:t>
            </a:r>
          </a:p>
        </p:txBody>
      </p:sp>
      <p:sp>
        <p:nvSpPr>
          <p:cNvPr id="535" name="Rectangle 534">
            <a:extLst>
              <a:ext uri="{FF2B5EF4-FFF2-40B4-BE49-F238E27FC236}">
                <a16:creationId xmlns:a16="http://schemas.microsoft.com/office/drawing/2014/main" id="{4D795E83-552E-2646-EC8A-0D62E99B47E8}"/>
              </a:ext>
            </a:extLst>
          </p:cNvPr>
          <p:cNvSpPr/>
          <p:nvPr/>
        </p:nvSpPr>
        <p:spPr>
          <a:xfrm>
            <a:off x="3118076" y="2839322"/>
            <a:ext cx="749521" cy="315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600" dirty="0">
                <a:solidFill>
                  <a:schemeClr val="tx1">
                    <a:lumMod val="75000"/>
                    <a:lumOff val="25000"/>
                  </a:schemeClr>
                </a:solidFill>
                <a:latin typeface=""/>
              </a:rPr>
              <a:t>Without outliers</a:t>
            </a:r>
          </a:p>
        </p:txBody>
      </p:sp>
      <p:sp>
        <p:nvSpPr>
          <p:cNvPr id="538" name="Rectangle 537">
            <a:extLst>
              <a:ext uri="{FF2B5EF4-FFF2-40B4-BE49-F238E27FC236}">
                <a16:creationId xmlns:a16="http://schemas.microsoft.com/office/drawing/2014/main" id="{B3745FD5-2A7E-3F1E-0EEA-40972EE18851}"/>
              </a:ext>
            </a:extLst>
          </p:cNvPr>
          <p:cNvSpPr/>
          <p:nvPr/>
        </p:nvSpPr>
        <p:spPr>
          <a:xfrm>
            <a:off x="3188076" y="3665812"/>
            <a:ext cx="679521" cy="315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600" dirty="0">
                <a:solidFill>
                  <a:schemeClr val="tx1">
                    <a:lumMod val="75000"/>
                    <a:lumOff val="25000"/>
                  </a:schemeClr>
                </a:solidFill>
                <a:latin typeface=""/>
              </a:rPr>
              <a:t>Before log</a:t>
            </a:r>
          </a:p>
        </p:txBody>
      </p:sp>
      <p:sp>
        <p:nvSpPr>
          <p:cNvPr id="539" name="Rectangle 538">
            <a:extLst>
              <a:ext uri="{FF2B5EF4-FFF2-40B4-BE49-F238E27FC236}">
                <a16:creationId xmlns:a16="http://schemas.microsoft.com/office/drawing/2014/main" id="{D1158EA9-3550-25BC-8B76-D317669326C0}"/>
              </a:ext>
            </a:extLst>
          </p:cNvPr>
          <p:cNvSpPr/>
          <p:nvPr/>
        </p:nvSpPr>
        <p:spPr>
          <a:xfrm>
            <a:off x="3188076" y="4211093"/>
            <a:ext cx="679521" cy="315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600" dirty="0">
                <a:solidFill>
                  <a:schemeClr val="tx1">
                    <a:lumMod val="75000"/>
                    <a:lumOff val="25000"/>
                  </a:schemeClr>
                </a:solidFill>
                <a:latin typeface=""/>
              </a:rPr>
              <a:t>After log</a:t>
            </a:r>
          </a:p>
        </p:txBody>
      </p:sp>
      <p:sp>
        <p:nvSpPr>
          <p:cNvPr id="549" name="Google Shape;188;p41">
            <a:extLst>
              <a:ext uri="{FF2B5EF4-FFF2-40B4-BE49-F238E27FC236}">
                <a16:creationId xmlns:a16="http://schemas.microsoft.com/office/drawing/2014/main" id="{85DA4686-2F27-743C-EA92-7054CDD3B900}"/>
              </a:ext>
            </a:extLst>
          </p:cNvPr>
          <p:cNvSpPr/>
          <p:nvPr/>
        </p:nvSpPr>
        <p:spPr>
          <a:xfrm>
            <a:off x="-17385" y="395846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rgbClr val="999999"/>
                </a:solidFill>
                <a:latin typeface="Quattrocento Sans"/>
                <a:ea typeface="Quattrocento Sans"/>
                <a:cs typeface="Quattrocento Sans"/>
                <a:sym typeface="Quattrocento Sans"/>
              </a:rPr>
              <a:t>Conclusion</a:t>
            </a:r>
            <a:endParaRPr sz="1100">
              <a:solidFill>
                <a:srgbClr val="999999"/>
              </a:solidFill>
            </a:endParaRPr>
          </a:p>
        </p:txBody>
      </p:sp>
      <p:sp>
        <p:nvSpPr>
          <p:cNvPr id="550" name="Google Shape;189;p41">
            <a:extLst>
              <a:ext uri="{FF2B5EF4-FFF2-40B4-BE49-F238E27FC236}">
                <a16:creationId xmlns:a16="http://schemas.microsoft.com/office/drawing/2014/main" id="{0B585A0D-69A6-611F-2A53-E4B20654ABA3}"/>
              </a:ext>
            </a:extLst>
          </p:cNvPr>
          <p:cNvSpPr/>
          <p:nvPr/>
        </p:nvSpPr>
        <p:spPr>
          <a:xfrm>
            <a:off x="-17385" y="4349200"/>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rgbClr val="999999"/>
                </a:solidFill>
                <a:latin typeface="Quattrocento Sans"/>
                <a:ea typeface="Quattrocento Sans"/>
                <a:cs typeface="Quattrocento Sans"/>
                <a:sym typeface="Quattrocento Sans"/>
              </a:rPr>
              <a:t>Q&amp;A</a:t>
            </a:r>
            <a:endParaRPr sz="1100">
              <a:solidFill>
                <a:srgbClr val="999999"/>
              </a:solidFill>
            </a:endParaRPr>
          </a:p>
        </p:txBody>
      </p:sp>
      <p:pic>
        <p:nvPicPr>
          <p:cNvPr id="551" name="Google Shape;242;p41" descr="Badge Question Mark outline">
            <a:extLst>
              <a:ext uri="{FF2B5EF4-FFF2-40B4-BE49-F238E27FC236}">
                <a16:creationId xmlns:a16="http://schemas.microsoft.com/office/drawing/2014/main" id="{99A0DC61-31BE-5D54-534E-2B13548C61DD}"/>
              </a:ext>
            </a:extLst>
          </p:cNvPr>
          <p:cNvPicPr preferRelativeResize="0"/>
          <p:nvPr/>
        </p:nvPicPr>
        <p:blipFill rotWithShape="1">
          <a:blip r:embed="rId9">
            <a:alphaModFix/>
            <a:extLst>
              <a:ext uri="{BEBA8EAE-BF5A-486C-A8C5-ECC9F3942E4B}">
                <a14:imgProps xmlns:a14="http://schemas.microsoft.com/office/drawing/2010/main">
                  <a14:imgLayer r:embed="rId10">
                    <a14:imgEffect>
                      <a14:brightnessContrast bright="-20000"/>
                    </a14:imgEffect>
                  </a14:imgLayer>
                </a14:imgProps>
              </a:ext>
            </a:extLst>
          </a:blip>
          <a:srcRect/>
          <a:stretch/>
        </p:blipFill>
        <p:spPr>
          <a:xfrm>
            <a:off x="209621" y="4370438"/>
            <a:ext cx="213241" cy="213241"/>
          </a:xfrm>
          <a:prstGeom prst="rect">
            <a:avLst/>
          </a:prstGeom>
          <a:noFill/>
          <a:ln>
            <a:noFill/>
          </a:ln>
        </p:spPr>
      </p:pic>
      <p:pic>
        <p:nvPicPr>
          <p:cNvPr id="552" name="Google Shape;243;p41" descr="Customer review outline">
            <a:extLst>
              <a:ext uri="{FF2B5EF4-FFF2-40B4-BE49-F238E27FC236}">
                <a16:creationId xmlns:a16="http://schemas.microsoft.com/office/drawing/2014/main" id="{932C24CE-36EA-EC5B-4684-45C78B011ADA}"/>
              </a:ext>
            </a:extLst>
          </p:cNvPr>
          <p:cNvPicPr preferRelativeResize="0"/>
          <p:nvPr/>
        </p:nvPicPr>
        <p:blipFill rotWithShape="1">
          <a:blip r:embed="rId11">
            <a:alphaModFix/>
            <a:extLst>
              <a:ext uri="{BEBA8EAE-BF5A-486C-A8C5-ECC9F3942E4B}">
                <a14:imgProps xmlns:a14="http://schemas.microsoft.com/office/drawing/2010/main">
                  <a14:imgLayer r:embed="rId12">
                    <a14:imgEffect>
                      <a14:brightnessContrast bright="-20000"/>
                    </a14:imgEffect>
                  </a14:imgLayer>
                </a14:imgProps>
              </a:ext>
            </a:extLst>
          </a:blip>
          <a:srcRect/>
          <a:stretch/>
        </p:blipFill>
        <p:spPr>
          <a:xfrm>
            <a:off x="209621" y="3999173"/>
            <a:ext cx="213241" cy="213241"/>
          </a:xfrm>
          <a:prstGeom prst="rect">
            <a:avLst/>
          </a:prstGeom>
          <a:noFill/>
          <a:ln>
            <a:noFill/>
          </a:ln>
        </p:spPr>
      </p:pic>
    </p:spTree>
    <p:extLst>
      <p:ext uri="{BB962C8B-B14F-4D97-AF65-F5344CB8AC3E}">
        <p14:creationId xmlns:p14="http://schemas.microsoft.com/office/powerpoint/2010/main" val="42153854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F2124"/>
        </a:solidFill>
        <a:effectLst/>
      </p:bgPr>
    </p:bg>
    <p:spTree>
      <p:nvGrpSpPr>
        <p:cNvPr id="1" name="Shape 633"/>
        <p:cNvGrpSpPr/>
        <p:nvPr/>
      </p:nvGrpSpPr>
      <p:grpSpPr>
        <a:xfrm>
          <a:off x="0" y="0"/>
          <a:ext cx="0" cy="0"/>
          <a:chOff x="0" y="0"/>
          <a:chExt cx="0" cy="0"/>
        </a:xfrm>
      </p:grpSpPr>
      <p:sp>
        <p:nvSpPr>
          <p:cNvPr id="634" name="Google Shape;634;p45"/>
          <p:cNvSpPr txBox="1"/>
          <p:nvPr/>
        </p:nvSpPr>
        <p:spPr>
          <a:xfrm>
            <a:off x="2328823" y="215000"/>
            <a:ext cx="6335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b="1">
                <a:solidFill>
                  <a:srgbClr val="1DB954"/>
                </a:solidFill>
                <a:latin typeface="Quattrocento Sans"/>
                <a:ea typeface="Quattrocento Sans"/>
                <a:cs typeface="Quattrocento Sans"/>
                <a:sym typeface="Quattrocento Sans"/>
              </a:rPr>
              <a:t>Data Description:</a:t>
            </a:r>
            <a:r>
              <a:rPr lang="en" sz="3300" b="1">
                <a:solidFill>
                  <a:schemeClr val="lt1"/>
                </a:solidFill>
                <a:latin typeface="Quattrocento Sans"/>
                <a:ea typeface="Quattrocento Sans"/>
                <a:cs typeface="Quattrocento Sans"/>
                <a:sym typeface="Quattrocento Sans"/>
              </a:rPr>
              <a:t> Main Variables</a:t>
            </a:r>
            <a:endParaRPr sz="1100"/>
          </a:p>
        </p:txBody>
      </p:sp>
      <p:sp>
        <p:nvSpPr>
          <p:cNvPr id="637" name="Google Shape;637;p45"/>
          <p:cNvSpPr/>
          <p:nvPr/>
        </p:nvSpPr>
        <p:spPr>
          <a:xfrm>
            <a:off x="2309875" y="846225"/>
            <a:ext cx="6486300" cy="3366300"/>
          </a:xfrm>
          <a:prstGeom prst="roundRect">
            <a:avLst>
              <a:gd name="adj" fmla="val 7408"/>
            </a:avLst>
          </a:prstGeom>
          <a:solidFill>
            <a:srgbClr val="0A0A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aphicFrame>
        <p:nvGraphicFramePr>
          <p:cNvPr id="642" name="Google Shape;642;p45"/>
          <p:cNvGraphicFramePr/>
          <p:nvPr>
            <p:extLst>
              <p:ext uri="{D42A27DB-BD31-4B8C-83A1-F6EECF244321}">
                <p14:modId xmlns:p14="http://schemas.microsoft.com/office/powerpoint/2010/main" val="1329327327"/>
              </p:ext>
            </p:extLst>
          </p:nvPr>
        </p:nvGraphicFramePr>
        <p:xfrm>
          <a:off x="2496208" y="998365"/>
          <a:ext cx="6113634" cy="3094734"/>
        </p:xfrm>
        <a:graphic>
          <a:graphicData uri="http://schemas.openxmlformats.org/drawingml/2006/table">
            <a:tbl>
              <a:tblPr>
                <a:noFill/>
                <a:tableStyleId>{5EE201FC-1D93-4914-A79B-5A899606A898}</a:tableStyleId>
              </a:tblPr>
              <a:tblGrid>
                <a:gridCol w="1629140">
                  <a:extLst>
                    <a:ext uri="{9D8B030D-6E8A-4147-A177-3AD203B41FA5}">
                      <a16:colId xmlns:a16="http://schemas.microsoft.com/office/drawing/2014/main" val="20000"/>
                    </a:ext>
                  </a:extLst>
                </a:gridCol>
                <a:gridCol w="1009660">
                  <a:extLst>
                    <a:ext uri="{9D8B030D-6E8A-4147-A177-3AD203B41FA5}">
                      <a16:colId xmlns:a16="http://schemas.microsoft.com/office/drawing/2014/main" val="20001"/>
                    </a:ext>
                  </a:extLst>
                </a:gridCol>
                <a:gridCol w="3474834">
                  <a:extLst>
                    <a:ext uri="{9D8B030D-6E8A-4147-A177-3AD203B41FA5}">
                      <a16:colId xmlns:a16="http://schemas.microsoft.com/office/drawing/2014/main" val="20002"/>
                    </a:ext>
                  </a:extLst>
                </a:gridCol>
              </a:tblGrid>
              <a:tr h="299779">
                <a:tc>
                  <a:txBody>
                    <a:bodyPr/>
                    <a:lstStyle/>
                    <a:p>
                      <a:pPr marL="0" lvl="0" indent="0" algn="ctr" rtl="0">
                        <a:spcBef>
                          <a:spcPts val="0"/>
                        </a:spcBef>
                        <a:spcAft>
                          <a:spcPts val="0"/>
                        </a:spcAft>
                        <a:buNone/>
                      </a:pPr>
                      <a:r>
                        <a:rPr lang="en" sz="1100" b="1" dirty="0">
                          <a:solidFill>
                            <a:schemeClr val="lt1"/>
                          </a:solidFill>
                          <a:latin typeface="Quattrocento Sans"/>
                          <a:ea typeface="Quattrocento Sans"/>
                          <a:cs typeface="Quattrocento Sans"/>
                          <a:sym typeface="Quattrocento Sans"/>
                        </a:rPr>
                        <a:t>Variables</a:t>
                      </a:r>
                      <a:endParaRPr sz="1100" b="1" dirty="0">
                        <a:solidFill>
                          <a:schemeClr val="lt1"/>
                        </a:solidFill>
                        <a:latin typeface="Quattrocento Sans"/>
                        <a:ea typeface="Quattrocento Sans"/>
                        <a:cs typeface="Quattrocento Sans"/>
                        <a:sym typeface="Quattrocento Sans"/>
                      </a:endParaRPr>
                    </a:p>
                  </a:txBody>
                  <a:tcPr marT="90000" marB="90000">
                    <a:solidFill>
                      <a:srgbClr val="1BB953">
                        <a:alpha val="74902"/>
                      </a:srgbClr>
                    </a:solidFill>
                  </a:tcPr>
                </a:tc>
                <a:tc>
                  <a:txBody>
                    <a:bodyPr/>
                    <a:lstStyle/>
                    <a:p>
                      <a:pPr marL="0" lvl="0" indent="0" algn="ctr" rtl="0">
                        <a:spcBef>
                          <a:spcPts val="0"/>
                        </a:spcBef>
                        <a:spcAft>
                          <a:spcPts val="0"/>
                        </a:spcAft>
                        <a:buNone/>
                      </a:pPr>
                      <a:r>
                        <a:rPr lang="en" sz="1100" b="1" dirty="0">
                          <a:solidFill>
                            <a:schemeClr val="lt1"/>
                          </a:solidFill>
                          <a:latin typeface="Quattrocento Sans"/>
                          <a:ea typeface="Quattrocento Sans"/>
                          <a:cs typeface="Quattrocento Sans"/>
                          <a:sym typeface="Quattrocento Sans"/>
                        </a:rPr>
                        <a:t>Type</a:t>
                      </a:r>
                      <a:endParaRPr sz="1100" b="1" dirty="0">
                        <a:latin typeface="Quattrocento Sans"/>
                        <a:ea typeface="Quattrocento Sans"/>
                        <a:cs typeface="Quattrocento Sans"/>
                        <a:sym typeface="Quattrocento Sans"/>
                      </a:endParaRPr>
                    </a:p>
                  </a:txBody>
                  <a:tcPr marT="90000" marB="90000">
                    <a:solidFill>
                      <a:srgbClr val="1BB953">
                        <a:alpha val="74902"/>
                      </a:srgbClr>
                    </a:solidFill>
                  </a:tcPr>
                </a:tc>
                <a:tc>
                  <a:txBody>
                    <a:bodyPr/>
                    <a:lstStyle/>
                    <a:p>
                      <a:pPr marL="0" lvl="0" indent="0" algn="ctr" rtl="0">
                        <a:spcBef>
                          <a:spcPts val="0"/>
                        </a:spcBef>
                        <a:spcAft>
                          <a:spcPts val="0"/>
                        </a:spcAft>
                        <a:buNone/>
                      </a:pPr>
                      <a:r>
                        <a:rPr lang="en" sz="1100" b="1" dirty="0">
                          <a:solidFill>
                            <a:schemeClr val="lt1"/>
                          </a:solidFill>
                          <a:latin typeface="Quattrocento Sans"/>
                          <a:ea typeface="Quattrocento Sans"/>
                          <a:cs typeface="Quattrocento Sans"/>
                          <a:sym typeface="Quattrocento Sans"/>
                        </a:rPr>
                        <a:t>Description</a:t>
                      </a:r>
                      <a:endParaRPr sz="1100" b="1" dirty="0">
                        <a:latin typeface="Quattrocento Sans"/>
                        <a:ea typeface="Quattrocento Sans"/>
                        <a:cs typeface="Quattrocento Sans"/>
                        <a:sym typeface="Quattrocento Sans"/>
                      </a:endParaRPr>
                    </a:p>
                  </a:txBody>
                  <a:tcPr marT="90000" marB="90000">
                    <a:solidFill>
                      <a:srgbClr val="1BB953">
                        <a:alpha val="74902"/>
                      </a:srgbClr>
                    </a:solidFill>
                  </a:tcPr>
                </a:tc>
                <a:extLst>
                  <a:ext uri="{0D108BD9-81ED-4DB2-BD59-A6C34878D82A}">
                    <a16:rowId xmlns:a16="http://schemas.microsoft.com/office/drawing/2014/main" val="10000"/>
                  </a:ext>
                </a:extLst>
              </a:tr>
              <a:tr h="299779">
                <a:tc>
                  <a:txBody>
                    <a:bodyPr/>
                    <a:lstStyle/>
                    <a:p>
                      <a:pPr marL="0" lvl="0" indent="0" algn="ctr" rtl="0">
                        <a:spcBef>
                          <a:spcPts val="0"/>
                        </a:spcBef>
                        <a:spcAft>
                          <a:spcPts val="0"/>
                        </a:spcAft>
                        <a:buNone/>
                      </a:pPr>
                      <a:r>
                        <a:rPr lang="en" sz="1100" dirty="0" err="1">
                          <a:solidFill>
                            <a:schemeClr val="lt1"/>
                          </a:solidFill>
                          <a:latin typeface="Quattrocento Sans"/>
                          <a:ea typeface="Quattrocento Sans"/>
                          <a:cs typeface="Quattrocento Sans"/>
                          <a:sym typeface="Quattrocento Sans"/>
                        </a:rPr>
                        <a:t>LOG.weeks_on_chart</a:t>
                      </a:r>
                      <a:endParaRPr sz="1100" dirty="0">
                        <a:solidFill>
                          <a:schemeClr val="lt1"/>
                        </a:solidFill>
                        <a:latin typeface="Quattrocento Sans"/>
                        <a:ea typeface="Quattrocento Sans"/>
                        <a:cs typeface="Quattrocento Sans"/>
                        <a:sym typeface="Quattrocento Sans"/>
                      </a:endParaRPr>
                    </a:p>
                  </a:txBody>
                  <a:tcPr anchor="ctr">
                    <a:solidFill>
                      <a:srgbClr val="3F3F3F"/>
                    </a:solidFill>
                  </a:tcPr>
                </a:tc>
                <a:tc>
                  <a:txBody>
                    <a:bodyPr/>
                    <a:lstStyle/>
                    <a:p>
                      <a:pPr marL="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Numerical</a:t>
                      </a:r>
                      <a:endParaRPr sz="1100">
                        <a:latin typeface="Quattrocento Sans"/>
                        <a:ea typeface="Quattrocento Sans"/>
                        <a:cs typeface="Quattrocento Sans"/>
                        <a:sym typeface="Quattrocento Sans"/>
                      </a:endParaRPr>
                    </a:p>
                  </a:txBody>
                  <a:tcPr anchor="ctr"/>
                </a:tc>
                <a:tc>
                  <a:txBody>
                    <a:bodyPr/>
                    <a:lstStyle/>
                    <a:p>
                      <a:pPr marL="0" lvl="0" indent="0" algn="l" rtl="0">
                        <a:spcBef>
                          <a:spcPts val="0"/>
                        </a:spcBef>
                        <a:spcAft>
                          <a:spcPts val="0"/>
                        </a:spcAft>
                        <a:buClr>
                          <a:schemeClr val="dk1"/>
                        </a:buClr>
                        <a:buSzPts val="1100"/>
                        <a:buFont typeface="Arial"/>
                        <a:buNone/>
                      </a:pPr>
                      <a:r>
                        <a:rPr lang="en" sz="1100" dirty="0">
                          <a:solidFill>
                            <a:schemeClr val="lt1"/>
                          </a:solidFill>
                          <a:latin typeface="Quattrocento Sans"/>
                          <a:ea typeface="Quattrocento Sans"/>
                          <a:cs typeface="Quattrocento Sans"/>
                          <a:sym typeface="Quattrocento Sans"/>
                        </a:rPr>
                        <a:t>log of number of weeks on chart</a:t>
                      </a:r>
                      <a:endParaRPr sz="1100" dirty="0">
                        <a:latin typeface="Quattrocento Sans"/>
                        <a:ea typeface="Quattrocento Sans"/>
                        <a:cs typeface="Quattrocento Sans"/>
                        <a:sym typeface="Quattrocento Sans"/>
                      </a:endParaRPr>
                    </a:p>
                  </a:txBody>
                  <a:tcPr/>
                </a:tc>
                <a:extLst>
                  <a:ext uri="{0D108BD9-81ED-4DB2-BD59-A6C34878D82A}">
                    <a16:rowId xmlns:a16="http://schemas.microsoft.com/office/drawing/2014/main" val="10001"/>
                  </a:ext>
                </a:extLst>
              </a:tr>
              <a:tr h="566452">
                <a:tc>
                  <a:txBody>
                    <a:bodyPr/>
                    <a:lstStyle/>
                    <a:p>
                      <a:pPr marL="0" lvl="0" indent="0" algn="ctr" rtl="0">
                        <a:spcBef>
                          <a:spcPts val="0"/>
                        </a:spcBef>
                        <a:spcAft>
                          <a:spcPts val="0"/>
                        </a:spcAft>
                        <a:buNone/>
                      </a:pPr>
                      <a:r>
                        <a:rPr lang="en" sz="1100" dirty="0" err="1">
                          <a:solidFill>
                            <a:schemeClr val="lt1"/>
                          </a:solidFill>
                          <a:latin typeface="Quattrocento Sans"/>
                          <a:ea typeface="Quattrocento Sans"/>
                          <a:cs typeface="Quattrocento Sans"/>
                          <a:sym typeface="Quattrocento Sans"/>
                        </a:rPr>
                        <a:t>LOG.danceability</a:t>
                      </a:r>
                      <a:endParaRPr sz="1100" dirty="0">
                        <a:latin typeface="Quattrocento Sans"/>
                        <a:ea typeface="Quattrocento Sans"/>
                        <a:cs typeface="Quattrocento Sans"/>
                        <a:sym typeface="Quattrocento Sans"/>
                      </a:endParaRPr>
                    </a:p>
                  </a:txBody>
                  <a:tcPr anchor="ctr">
                    <a:solidFill>
                      <a:srgbClr val="595959"/>
                    </a:solidFill>
                  </a:tcPr>
                </a:tc>
                <a:tc>
                  <a:txBody>
                    <a:bodyPr/>
                    <a:lstStyle/>
                    <a:p>
                      <a:pPr marL="0" lvl="0" indent="0" algn="ctr" rtl="0">
                        <a:spcBef>
                          <a:spcPts val="0"/>
                        </a:spcBef>
                        <a:spcAft>
                          <a:spcPts val="0"/>
                        </a:spcAft>
                        <a:buNone/>
                      </a:pPr>
                      <a:r>
                        <a:rPr lang="en" sz="1100" dirty="0">
                          <a:solidFill>
                            <a:schemeClr val="lt1"/>
                          </a:solidFill>
                          <a:latin typeface="Quattrocento Sans"/>
                          <a:ea typeface="Quattrocento Sans"/>
                          <a:cs typeface="Quattrocento Sans"/>
                          <a:sym typeface="Quattrocento Sans"/>
                        </a:rPr>
                        <a:t>Numerical</a:t>
                      </a:r>
                      <a:endParaRPr sz="1100" dirty="0">
                        <a:solidFill>
                          <a:schemeClr val="lt1"/>
                        </a:solidFill>
                        <a:latin typeface="Quattrocento Sans"/>
                        <a:ea typeface="Quattrocento Sans"/>
                        <a:cs typeface="Quattrocento Sans"/>
                        <a:sym typeface="Quattrocento Sans"/>
                      </a:endParaRPr>
                    </a:p>
                  </a:txBody>
                  <a:tcPr anchor="ctr"/>
                </a:tc>
                <a:tc>
                  <a:txBody>
                    <a:bodyPr/>
                    <a:lstStyle/>
                    <a:p>
                      <a:pPr marL="0" lvl="0" indent="0" algn="l" rtl="0">
                        <a:lnSpc>
                          <a:spcPct val="150000"/>
                        </a:lnSpc>
                        <a:spcBef>
                          <a:spcPts val="0"/>
                        </a:spcBef>
                        <a:spcAft>
                          <a:spcPts val="0"/>
                        </a:spcAft>
                        <a:buNone/>
                      </a:pPr>
                      <a:r>
                        <a:rPr lang="en" sz="1100" dirty="0">
                          <a:solidFill>
                            <a:schemeClr val="lt1"/>
                          </a:solidFill>
                          <a:latin typeface="Quattrocento Sans"/>
                          <a:ea typeface="Quattrocento Sans"/>
                          <a:cs typeface="Quattrocento Sans"/>
                          <a:sym typeface="Quattrocento Sans"/>
                        </a:rPr>
                        <a:t>log of how suitable a track is for dancing based on a combination of musical elements </a:t>
                      </a:r>
                      <a:endParaRPr sz="1100" dirty="0">
                        <a:solidFill>
                          <a:schemeClr val="lt1"/>
                        </a:solidFill>
                        <a:latin typeface="Quattrocento Sans"/>
                        <a:ea typeface="Quattrocento Sans"/>
                        <a:cs typeface="Quattrocento Sans"/>
                        <a:sym typeface="Quattrocento Sans"/>
                      </a:endParaRPr>
                    </a:p>
                  </a:txBody>
                  <a:tcPr/>
                </a:tc>
                <a:extLst>
                  <a:ext uri="{0D108BD9-81ED-4DB2-BD59-A6C34878D82A}">
                    <a16:rowId xmlns:a16="http://schemas.microsoft.com/office/drawing/2014/main" val="10002"/>
                  </a:ext>
                </a:extLst>
              </a:tr>
              <a:tr h="351375">
                <a:tc>
                  <a:txBody>
                    <a:bodyPr/>
                    <a:lstStyle/>
                    <a:p>
                      <a:pPr marL="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tiktok</a:t>
                      </a:r>
                      <a:endParaRPr sz="1100">
                        <a:latin typeface="Quattrocento Sans"/>
                        <a:ea typeface="Quattrocento Sans"/>
                        <a:cs typeface="Quattrocento Sans"/>
                        <a:sym typeface="Quattrocento Sans"/>
                      </a:endParaRPr>
                    </a:p>
                  </a:txBody>
                  <a:tcPr anchor="ctr"/>
                </a:tc>
                <a:tc>
                  <a:txBody>
                    <a:bodyPr/>
                    <a:lstStyle/>
                    <a:p>
                      <a:pPr marL="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Categorical</a:t>
                      </a:r>
                      <a:endParaRPr sz="1100">
                        <a:latin typeface="Quattrocento Sans"/>
                        <a:ea typeface="Quattrocento Sans"/>
                        <a:cs typeface="Quattrocento Sans"/>
                        <a:sym typeface="Quattrocento Sans"/>
                      </a:endParaRPr>
                    </a:p>
                  </a:txBody>
                  <a:tcPr anchor="ctr"/>
                </a:tc>
                <a:tc>
                  <a:txBody>
                    <a:bodyPr/>
                    <a:lstStyle/>
                    <a:p>
                      <a:pPr marL="0" lvl="0" indent="0" algn="l" rtl="0">
                        <a:lnSpc>
                          <a:spcPct val="150000"/>
                        </a:lnSpc>
                        <a:spcBef>
                          <a:spcPts val="0"/>
                        </a:spcBef>
                        <a:spcAft>
                          <a:spcPts val="0"/>
                        </a:spcAft>
                        <a:buNone/>
                      </a:pPr>
                      <a:r>
                        <a:rPr lang="en" sz="1100" dirty="0">
                          <a:solidFill>
                            <a:schemeClr val="lt1"/>
                          </a:solidFill>
                          <a:latin typeface="Quattrocento Sans"/>
                          <a:ea typeface="Quattrocento Sans"/>
                          <a:cs typeface="Quattrocento Sans"/>
                          <a:sym typeface="Quattrocento Sans"/>
                        </a:rPr>
                        <a:t>1 for a song that appear on TikTok; 0 otherwise</a:t>
                      </a:r>
                      <a:endParaRPr sz="1100" dirty="0">
                        <a:solidFill>
                          <a:schemeClr val="lt1"/>
                        </a:solidFill>
                        <a:latin typeface="Quattrocento Sans"/>
                        <a:ea typeface="Quattrocento Sans"/>
                        <a:cs typeface="Quattrocento Sans"/>
                        <a:sym typeface="Quattrocento Sans"/>
                      </a:endParaRPr>
                    </a:p>
                  </a:txBody>
                  <a:tcPr/>
                </a:tc>
                <a:extLst>
                  <a:ext uri="{0D108BD9-81ED-4DB2-BD59-A6C34878D82A}">
                    <a16:rowId xmlns:a16="http://schemas.microsoft.com/office/drawing/2014/main" val="10003"/>
                  </a:ext>
                </a:extLst>
              </a:tr>
              <a:tr h="351375">
                <a:tc>
                  <a:txBody>
                    <a:bodyPr/>
                    <a:lstStyle/>
                    <a:p>
                      <a:pPr marL="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streams</a:t>
                      </a:r>
                      <a:endParaRPr sz="1100">
                        <a:latin typeface="Quattrocento Sans"/>
                        <a:ea typeface="Quattrocento Sans"/>
                        <a:cs typeface="Quattrocento Sans"/>
                        <a:sym typeface="Quattrocento Sans"/>
                      </a:endParaRPr>
                    </a:p>
                  </a:txBody>
                  <a:tcPr anchor="ctr"/>
                </a:tc>
                <a:tc>
                  <a:txBody>
                    <a:bodyPr/>
                    <a:lstStyle/>
                    <a:p>
                      <a:pPr marL="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Numerical</a:t>
                      </a:r>
                      <a:endParaRPr sz="1100">
                        <a:solidFill>
                          <a:schemeClr val="lt1"/>
                        </a:solidFill>
                        <a:latin typeface="Quattrocento Sans"/>
                        <a:ea typeface="Quattrocento Sans"/>
                        <a:cs typeface="Quattrocento Sans"/>
                        <a:sym typeface="Quattrocento Sans"/>
                      </a:endParaRPr>
                    </a:p>
                  </a:txBody>
                  <a:tcPr anchor="ctr"/>
                </a:tc>
                <a:tc>
                  <a:txBody>
                    <a:bodyPr/>
                    <a:lstStyle/>
                    <a:p>
                      <a:pPr marL="0" lvl="0" indent="0" algn="l" rtl="0">
                        <a:lnSpc>
                          <a:spcPct val="150000"/>
                        </a:lnSpc>
                        <a:spcBef>
                          <a:spcPts val="0"/>
                        </a:spcBef>
                        <a:spcAft>
                          <a:spcPts val="0"/>
                        </a:spcAft>
                        <a:buNone/>
                      </a:pPr>
                      <a:r>
                        <a:rPr lang="en" sz="1100" dirty="0">
                          <a:solidFill>
                            <a:schemeClr val="lt1"/>
                          </a:solidFill>
                          <a:latin typeface="Quattrocento Sans"/>
                          <a:ea typeface="Quattrocento Sans"/>
                          <a:cs typeface="Quattrocento Sans"/>
                          <a:sym typeface="Quattrocento Sans"/>
                        </a:rPr>
                        <a:t>total number of streams of the artist (in Billion)</a:t>
                      </a:r>
                      <a:endParaRPr sz="1100" dirty="0">
                        <a:latin typeface="Quattrocento Sans"/>
                        <a:ea typeface="Quattrocento Sans"/>
                        <a:cs typeface="Quattrocento Sans"/>
                        <a:sym typeface="Quattrocento Sans"/>
                      </a:endParaRPr>
                    </a:p>
                  </a:txBody>
                  <a:tcPr/>
                </a:tc>
                <a:extLst>
                  <a:ext uri="{0D108BD9-81ED-4DB2-BD59-A6C34878D82A}">
                    <a16:rowId xmlns:a16="http://schemas.microsoft.com/office/drawing/2014/main" val="10004"/>
                  </a:ext>
                </a:extLst>
              </a:tr>
              <a:tr h="781529">
                <a:tc>
                  <a:txBody>
                    <a:bodyPr/>
                    <a:lstStyle/>
                    <a:p>
                      <a:pPr marL="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loudness</a:t>
                      </a:r>
                      <a:endParaRPr sz="1100">
                        <a:latin typeface="Quattrocento Sans"/>
                        <a:ea typeface="Quattrocento Sans"/>
                        <a:cs typeface="Quattrocento Sans"/>
                        <a:sym typeface="Quattrocento Sans"/>
                      </a:endParaRPr>
                    </a:p>
                  </a:txBody>
                  <a:tcPr anchor="ctr"/>
                </a:tc>
                <a:tc>
                  <a:txBody>
                    <a:bodyPr/>
                    <a:lstStyle/>
                    <a:p>
                      <a:pPr marL="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Numerical</a:t>
                      </a:r>
                      <a:endParaRPr sz="1100">
                        <a:solidFill>
                          <a:schemeClr val="lt1"/>
                        </a:solidFill>
                        <a:latin typeface="Quattrocento Sans"/>
                        <a:ea typeface="Quattrocento Sans"/>
                        <a:cs typeface="Quattrocento Sans"/>
                        <a:sym typeface="Quattrocento Sans"/>
                      </a:endParaRPr>
                    </a:p>
                  </a:txBody>
                  <a:tcPr anchor="ctr"/>
                </a:tc>
                <a:tc>
                  <a:txBody>
                    <a:bodyPr/>
                    <a:lstStyle/>
                    <a:p>
                      <a:pPr marL="0" lvl="0" indent="0" algn="l" rtl="0">
                        <a:lnSpc>
                          <a:spcPct val="150000"/>
                        </a:lnSpc>
                        <a:spcBef>
                          <a:spcPts val="0"/>
                        </a:spcBef>
                        <a:spcAft>
                          <a:spcPts val="0"/>
                        </a:spcAft>
                        <a:buNone/>
                      </a:pPr>
                      <a:r>
                        <a:rPr lang="en" sz="1100" dirty="0">
                          <a:solidFill>
                            <a:schemeClr val="lt1"/>
                          </a:solidFill>
                          <a:latin typeface="Quattrocento Sans"/>
                          <a:ea typeface="Quattrocento Sans"/>
                          <a:cs typeface="Quattrocento Sans"/>
                          <a:sym typeface="Quattrocento Sans"/>
                        </a:rPr>
                        <a:t>the quality of a sound that is the primary psychological correlate of physical strength (range: -60 to 0 </a:t>
                      </a:r>
                      <a:r>
                        <a:rPr lang="en" sz="1100" dirty="0" err="1">
                          <a:solidFill>
                            <a:schemeClr val="lt1"/>
                          </a:solidFill>
                          <a:latin typeface="Quattrocento Sans"/>
                          <a:ea typeface="Quattrocento Sans"/>
                          <a:cs typeface="Quattrocento Sans"/>
                          <a:sym typeface="Quattrocento Sans"/>
                        </a:rPr>
                        <a:t>db</a:t>
                      </a:r>
                      <a:r>
                        <a:rPr lang="en" sz="1100" dirty="0">
                          <a:solidFill>
                            <a:schemeClr val="lt1"/>
                          </a:solidFill>
                          <a:latin typeface="Quattrocento Sans"/>
                          <a:ea typeface="Quattrocento Sans"/>
                          <a:cs typeface="Quattrocento Sans"/>
                          <a:sym typeface="Quattrocento Sans"/>
                        </a:rPr>
                        <a:t>)</a:t>
                      </a:r>
                      <a:endParaRPr sz="1100" dirty="0">
                        <a:solidFill>
                          <a:schemeClr val="lt1"/>
                        </a:solidFill>
                        <a:latin typeface="Quattrocento Sans"/>
                        <a:ea typeface="Quattrocento Sans"/>
                        <a:cs typeface="Quattrocento Sans"/>
                        <a:sym typeface="Quattrocento Sans"/>
                      </a:endParaRPr>
                    </a:p>
                  </a:txBody>
                  <a:tcPr/>
                </a:tc>
                <a:extLst>
                  <a:ext uri="{0D108BD9-81ED-4DB2-BD59-A6C34878D82A}">
                    <a16:rowId xmlns:a16="http://schemas.microsoft.com/office/drawing/2014/main" val="10005"/>
                  </a:ext>
                </a:extLst>
              </a:tr>
              <a:tr h="351375">
                <a:tc>
                  <a:txBody>
                    <a:bodyPr/>
                    <a:lstStyle/>
                    <a:p>
                      <a:pPr marL="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LOG.energy</a:t>
                      </a:r>
                      <a:endParaRPr sz="1100">
                        <a:solidFill>
                          <a:schemeClr val="lt1"/>
                        </a:solidFill>
                        <a:latin typeface="Quattrocento Sans"/>
                        <a:ea typeface="Quattrocento Sans"/>
                        <a:cs typeface="Quattrocento Sans"/>
                        <a:sym typeface="Quattrocento Sans"/>
                      </a:endParaRPr>
                    </a:p>
                  </a:txBody>
                  <a:tcPr anchor="ctr"/>
                </a:tc>
                <a:tc>
                  <a:txBody>
                    <a:bodyPr/>
                    <a:lstStyle/>
                    <a:p>
                      <a:pPr marL="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Numerical</a:t>
                      </a:r>
                      <a:endParaRPr sz="1100">
                        <a:solidFill>
                          <a:schemeClr val="lt1"/>
                        </a:solidFill>
                        <a:latin typeface="Quattrocento Sans"/>
                        <a:ea typeface="Quattrocento Sans"/>
                        <a:cs typeface="Quattrocento Sans"/>
                        <a:sym typeface="Quattrocento Sans"/>
                      </a:endParaRPr>
                    </a:p>
                  </a:txBody>
                  <a:tcPr anchor="ctr"/>
                </a:tc>
                <a:tc>
                  <a:txBody>
                    <a:bodyPr/>
                    <a:lstStyle/>
                    <a:p>
                      <a:pPr marL="0" lvl="0" indent="0" algn="l" rtl="0">
                        <a:lnSpc>
                          <a:spcPct val="150000"/>
                        </a:lnSpc>
                        <a:spcBef>
                          <a:spcPts val="0"/>
                        </a:spcBef>
                        <a:spcAft>
                          <a:spcPts val="0"/>
                        </a:spcAft>
                        <a:buNone/>
                      </a:pPr>
                      <a:r>
                        <a:rPr lang="en" sz="1100" dirty="0">
                          <a:solidFill>
                            <a:schemeClr val="lt1"/>
                          </a:solidFill>
                          <a:latin typeface="Quattrocento Sans"/>
                          <a:ea typeface="Quattrocento Sans"/>
                          <a:cs typeface="Quattrocento Sans"/>
                          <a:sym typeface="Quattrocento Sans"/>
                        </a:rPr>
                        <a:t>log of  a perceptual measure of intensity and activity</a:t>
                      </a:r>
                      <a:endParaRPr sz="1100" dirty="0">
                        <a:solidFill>
                          <a:schemeClr val="lt1"/>
                        </a:solidFill>
                        <a:latin typeface="Quattrocento Sans"/>
                        <a:ea typeface="Quattrocento Sans"/>
                        <a:cs typeface="Quattrocento Sans"/>
                        <a:sym typeface="Quattrocento Sans"/>
                      </a:endParaRPr>
                    </a:p>
                  </a:txBody>
                  <a:tcPr/>
                </a:tc>
                <a:extLst>
                  <a:ext uri="{0D108BD9-81ED-4DB2-BD59-A6C34878D82A}">
                    <a16:rowId xmlns:a16="http://schemas.microsoft.com/office/drawing/2014/main" val="10006"/>
                  </a:ext>
                </a:extLst>
              </a:tr>
            </a:tbl>
          </a:graphicData>
        </a:graphic>
      </p:graphicFrame>
      <p:sp>
        <p:nvSpPr>
          <p:cNvPr id="643" name="Google Shape;643;p45"/>
          <p:cNvSpPr/>
          <p:nvPr/>
        </p:nvSpPr>
        <p:spPr>
          <a:xfrm>
            <a:off x="2544932" y="4446375"/>
            <a:ext cx="482700" cy="275100"/>
          </a:xfrm>
          <a:prstGeom prst="rect">
            <a:avLst/>
          </a:prstGeom>
          <a:solidFill>
            <a:srgbClr val="3F3F3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100">
              <a:solidFill>
                <a:schemeClr val="lt1"/>
              </a:solidFill>
              <a:latin typeface="Quattrocento Sans"/>
              <a:ea typeface="Quattrocento Sans"/>
              <a:cs typeface="Quattrocento Sans"/>
              <a:sym typeface="Quattrocento Sans"/>
            </a:endParaRPr>
          </a:p>
        </p:txBody>
      </p:sp>
      <p:sp>
        <p:nvSpPr>
          <p:cNvPr id="644" name="Google Shape;644;p45"/>
          <p:cNvSpPr txBox="1"/>
          <p:nvPr/>
        </p:nvSpPr>
        <p:spPr>
          <a:xfrm>
            <a:off x="3046957" y="4336300"/>
            <a:ext cx="1361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Quattrocento Sans"/>
                <a:ea typeface="Quattrocento Sans"/>
                <a:cs typeface="Quattrocento Sans"/>
                <a:sym typeface="Quattrocento Sans"/>
              </a:rPr>
              <a:t>Interested outcome dependent variables</a:t>
            </a:r>
            <a:endParaRPr sz="1300"/>
          </a:p>
        </p:txBody>
      </p:sp>
      <p:sp>
        <p:nvSpPr>
          <p:cNvPr id="645" name="Google Shape;645;p45"/>
          <p:cNvSpPr/>
          <p:nvPr/>
        </p:nvSpPr>
        <p:spPr>
          <a:xfrm>
            <a:off x="4511457" y="4445063"/>
            <a:ext cx="482700" cy="275100"/>
          </a:xfrm>
          <a:prstGeom prst="rect">
            <a:avLst/>
          </a:prstGeom>
          <a:solidFill>
            <a:srgbClr val="59595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100">
              <a:latin typeface="Quattrocento Sans"/>
              <a:ea typeface="Quattrocento Sans"/>
              <a:cs typeface="Quattrocento Sans"/>
              <a:sym typeface="Quattrocento Sans"/>
            </a:endParaRPr>
          </a:p>
        </p:txBody>
      </p:sp>
      <p:sp>
        <p:nvSpPr>
          <p:cNvPr id="646" name="Google Shape;646;p45"/>
          <p:cNvSpPr txBox="1"/>
          <p:nvPr/>
        </p:nvSpPr>
        <p:spPr>
          <a:xfrm>
            <a:off x="4987157" y="4336300"/>
            <a:ext cx="1428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Quattrocento Sans"/>
                <a:ea typeface="Quattrocento Sans"/>
                <a:cs typeface="Quattrocento Sans"/>
                <a:sym typeface="Quattrocento Sans"/>
              </a:rPr>
              <a:t>Interested independent variables</a:t>
            </a:r>
            <a:endParaRPr sz="1300"/>
          </a:p>
        </p:txBody>
      </p:sp>
      <p:sp>
        <p:nvSpPr>
          <p:cNvPr id="647" name="Google Shape;647;p45"/>
          <p:cNvSpPr/>
          <p:nvPr/>
        </p:nvSpPr>
        <p:spPr>
          <a:xfrm>
            <a:off x="6477982" y="4445050"/>
            <a:ext cx="482700" cy="275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100">
              <a:latin typeface="Quattrocento Sans"/>
              <a:ea typeface="Quattrocento Sans"/>
              <a:cs typeface="Quattrocento Sans"/>
              <a:sym typeface="Quattrocento Sans"/>
            </a:endParaRPr>
          </a:p>
        </p:txBody>
      </p:sp>
      <p:sp>
        <p:nvSpPr>
          <p:cNvPr id="648" name="Google Shape;648;p45"/>
          <p:cNvSpPr txBox="1"/>
          <p:nvPr/>
        </p:nvSpPr>
        <p:spPr>
          <a:xfrm>
            <a:off x="6994382" y="4403700"/>
            <a:ext cx="1428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Quattrocento Sans"/>
                <a:ea typeface="Quattrocento Sans"/>
                <a:cs typeface="Quattrocento Sans"/>
                <a:sym typeface="Quattrocento Sans"/>
              </a:rPr>
              <a:t>control variables</a:t>
            </a:r>
            <a:endParaRPr sz="1300"/>
          </a:p>
        </p:txBody>
      </p:sp>
      <p:sp>
        <p:nvSpPr>
          <p:cNvPr id="727" name="Google Shape;352;p41">
            <a:extLst>
              <a:ext uri="{FF2B5EF4-FFF2-40B4-BE49-F238E27FC236}">
                <a16:creationId xmlns:a16="http://schemas.microsoft.com/office/drawing/2014/main" id="{B0BAF90A-B839-D04B-F5E2-35D349013C5F}"/>
              </a:ext>
            </a:extLst>
          </p:cNvPr>
          <p:cNvSpPr/>
          <p:nvPr/>
        </p:nvSpPr>
        <p:spPr>
          <a:xfrm>
            <a:off x="126539" y="2299606"/>
            <a:ext cx="1722600" cy="275100"/>
          </a:xfrm>
          <a:prstGeom prst="roundRect">
            <a:avLst>
              <a:gd name="adj" fmla="val 16667"/>
            </a:avLst>
          </a:prstGeom>
          <a:gradFill>
            <a:gsLst>
              <a:gs pos="0">
                <a:srgbClr val="7F7F7F">
                  <a:alpha val="44705"/>
                </a:srgbClr>
              </a:gs>
              <a:gs pos="100000">
                <a:srgbClr val="191414">
                  <a:alpha val="24705"/>
                </a:srgbClr>
              </a:gs>
            </a:gsLst>
            <a:lin ang="4199895" scaled="0"/>
          </a:gradFill>
          <a:ln>
            <a:noFill/>
          </a:ln>
        </p:spPr>
        <p:txBody>
          <a:bodyPr spcFirstLastPara="1" wrap="square" lIns="513000" tIns="34275" rIns="68575" bIns="34275" anchor="ctr" anchorCtr="0">
            <a:noAutofit/>
          </a:bodyPr>
          <a:lstStyle/>
          <a:p>
            <a:pPr marL="0" marR="0" lvl="0" indent="-114300" algn="l" rtl="0">
              <a:spcBef>
                <a:spcPts val="0"/>
              </a:spcBef>
              <a:spcAft>
                <a:spcPts val="0"/>
              </a:spcAft>
              <a:buNone/>
            </a:pPr>
            <a:endParaRPr sz="1100"/>
          </a:p>
        </p:txBody>
      </p:sp>
      <p:sp>
        <p:nvSpPr>
          <p:cNvPr id="728" name="Google Shape;187;p41">
            <a:extLst>
              <a:ext uri="{FF2B5EF4-FFF2-40B4-BE49-F238E27FC236}">
                <a16:creationId xmlns:a16="http://schemas.microsoft.com/office/drawing/2014/main" id="{872DEE92-8E74-E14C-C0B6-5E2D0E9E5F47}"/>
              </a:ext>
            </a:extLst>
          </p:cNvPr>
          <p:cNvSpPr/>
          <p:nvPr/>
        </p:nvSpPr>
        <p:spPr>
          <a:xfrm>
            <a:off x="-17385" y="1773706"/>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Ideal Experiment</a:t>
            </a:r>
            <a:endParaRPr sz="1100" dirty="0">
              <a:solidFill>
                <a:srgbClr val="999999"/>
              </a:solidFill>
            </a:endParaRPr>
          </a:p>
        </p:txBody>
      </p:sp>
      <p:cxnSp>
        <p:nvCxnSpPr>
          <p:cNvPr id="731" name="Google Shape;190;p41">
            <a:extLst>
              <a:ext uri="{FF2B5EF4-FFF2-40B4-BE49-F238E27FC236}">
                <a16:creationId xmlns:a16="http://schemas.microsoft.com/office/drawing/2014/main" id="{6D31D07A-A9F2-A6B8-C041-D20F95F56D89}"/>
              </a:ext>
            </a:extLst>
          </p:cNvPr>
          <p:cNvCxnSpPr/>
          <p:nvPr/>
        </p:nvCxnSpPr>
        <p:spPr>
          <a:xfrm>
            <a:off x="141351" y="2164439"/>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732" name="Google Shape;191;p41">
            <a:extLst>
              <a:ext uri="{FF2B5EF4-FFF2-40B4-BE49-F238E27FC236}">
                <a16:creationId xmlns:a16="http://schemas.microsoft.com/office/drawing/2014/main" id="{18B579C1-4A0C-93FB-7C86-09805FCEF4F8}"/>
              </a:ext>
            </a:extLst>
          </p:cNvPr>
          <p:cNvCxnSpPr/>
          <p:nvPr/>
        </p:nvCxnSpPr>
        <p:spPr>
          <a:xfrm>
            <a:off x="141351" y="3833186"/>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grpSp>
        <p:nvGrpSpPr>
          <p:cNvPr id="733" name="Google Shape;194;p41">
            <a:extLst>
              <a:ext uri="{FF2B5EF4-FFF2-40B4-BE49-F238E27FC236}">
                <a16:creationId xmlns:a16="http://schemas.microsoft.com/office/drawing/2014/main" id="{147A4422-5736-9C0E-5136-A980860F903A}"/>
              </a:ext>
            </a:extLst>
          </p:cNvPr>
          <p:cNvGrpSpPr/>
          <p:nvPr/>
        </p:nvGrpSpPr>
        <p:grpSpPr>
          <a:xfrm>
            <a:off x="223506" y="1439569"/>
            <a:ext cx="177403" cy="162000"/>
            <a:chOff x="3398838" y="5076826"/>
            <a:chExt cx="345950" cy="315913"/>
          </a:xfrm>
        </p:grpSpPr>
        <p:sp>
          <p:nvSpPr>
            <p:cNvPr id="734" name="Google Shape;195;p41">
              <a:extLst>
                <a:ext uri="{FF2B5EF4-FFF2-40B4-BE49-F238E27FC236}">
                  <a16:creationId xmlns:a16="http://schemas.microsoft.com/office/drawing/2014/main" id="{0F3C5D60-D00F-2CDC-A957-0F57B86DD949}"/>
                </a:ext>
              </a:extLst>
            </p:cNvPr>
            <p:cNvSpPr/>
            <p:nvPr/>
          </p:nvSpPr>
          <p:spPr>
            <a:xfrm>
              <a:off x="3519488" y="5076826"/>
              <a:ext cx="2253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35" name="Google Shape;196;p41">
              <a:extLst>
                <a:ext uri="{FF2B5EF4-FFF2-40B4-BE49-F238E27FC236}">
                  <a16:creationId xmlns:a16="http://schemas.microsoft.com/office/drawing/2014/main" id="{7FB85B0A-83D3-52A9-A218-8CB563C76FF9}"/>
                </a:ext>
              </a:extLst>
            </p:cNvPr>
            <p:cNvSpPr/>
            <p:nvPr/>
          </p:nvSpPr>
          <p:spPr>
            <a:xfrm>
              <a:off x="3519488" y="5197476"/>
              <a:ext cx="2253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36" name="Google Shape;197;p41">
              <a:extLst>
                <a:ext uri="{FF2B5EF4-FFF2-40B4-BE49-F238E27FC236}">
                  <a16:creationId xmlns:a16="http://schemas.microsoft.com/office/drawing/2014/main" id="{8EAA0B92-FED6-2984-F8F0-8CFE76DFB02D}"/>
                </a:ext>
              </a:extLst>
            </p:cNvPr>
            <p:cNvSpPr/>
            <p:nvPr/>
          </p:nvSpPr>
          <p:spPr>
            <a:xfrm>
              <a:off x="3519488" y="5316539"/>
              <a:ext cx="225300" cy="762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37" name="Google Shape;198;p41">
              <a:extLst>
                <a:ext uri="{FF2B5EF4-FFF2-40B4-BE49-F238E27FC236}">
                  <a16:creationId xmlns:a16="http://schemas.microsoft.com/office/drawing/2014/main" id="{3BF2129C-CC31-6A25-8530-6CF790590E32}"/>
                </a:ext>
              </a:extLst>
            </p:cNvPr>
            <p:cNvSpPr/>
            <p:nvPr/>
          </p:nvSpPr>
          <p:spPr>
            <a:xfrm>
              <a:off x="3398838" y="5076826"/>
              <a:ext cx="747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38" name="Google Shape;199;p41">
              <a:extLst>
                <a:ext uri="{FF2B5EF4-FFF2-40B4-BE49-F238E27FC236}">
                  <a16:creationId xmlns:a16="http://schemas.microsoft.com/office/drawing/2014/main" id="{D39E0CBB-BF6C-4C48-18EC-B4E6EEC229BC}"/>
                </a:ext>
              </a:extLst>
            </p:cNvPr>
            <p:cNvSpPr/>
            <p:nvPr/>
          </p:nvSpPr>
          <p:spPr>
            <a:xfrm>
              <a:off x="3398838" y="5197476"/>
              <a:ext cx="747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39" name="Google Shape;200;p41">
              <a:extLst>
                <a:ext uri="{FF2B5EF4-FFF2-40B4-BE49-F238E27FC236}">
                  <a16:creationId xmlns:a16="http://schemas.microsoft.com/office/drawing/2014/main" id="{481D5759-05BC-D686-0B99-057AC7FAB3BD}"/>
                </a:ext>
              </a:extLst>
            </p:cNvPr>
            <p:cNvSpPr/>
            <p:nvPr/>
          </p:nvSpPr>
          <p:spPr>
            <a:xfrm>
              <a:off x="3398838" y="5316539"/>
              <a:ext cx="74700" cy="762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740" name="Google Shape;201;p41">
            <a:extLst>
              <a:ext uri="{FF2B5EF4-FFF2-40B4-BE49-F238E27FC236}">
                <a16:creationId xmlns:a16="http://schemas.microsoft.com/office/drawing/2014/main" id="{891970C8-F048-BB23-F6E4-2F4062B2D8BD}"/>
              </a:ext>
            </a:extLst>
          </p:cNvPr>
          <p:cNvGrpSpPr/>
          <p:nvPr/>
        </p:nvGrpSpPr>
        <p:grpSpPr>
          <a:xfrm>
            <a:off x="227121" y="1830237"/>
            <a:ext cx="170172" cy="162057"/>
            <a:chOff x="5483226" y="731713"/>
            <a:chExt cx="363538" cy="346201"/>
          </a:xfrm>
        </p:grpSpPr>
        <p:sp>
          <p:nvSpPr>
            <p:cNvPr id="741" name="Google Shape;202;p41">
              <a:extLst>
                <a:ext uri="{FF2B5EF4-FFF2-40B4-BE49-F238E27FC236}">
                  <a16:creationId xmlns:a16="http://schemas.microsoft.com/office/drawing/2014/main" id="{13C66797-1BB7-652A-A43F-0201BD3BA822}"/>
                </a:ext>
              </a:extLst>
            </p:cNvPr>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42" name="Google Shape;203;p41">
              <a:extLst>
                <a:ext uri="{FF2B5EF4-FFF2-40B4-BE49-F238E27FC236}">
                  <a16:creationId xmlns:a16="http://schemas.microsoft.com/office/drawing/2014/main" id="{184CCA56-C1B8-6FE4-7C4F-208CF5BFF9D4}"/>
                </a:ext>
              </a:extLst>
            </p:cNvPr>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743" name="Google Shape;204;p41">
              <a:extLst>
                <a:ext uri="{FF2B5EF4-FFF2-40B4-BE49-F238E27FC236}">
                  <a16:creationId xmlns:a16="http://schemas.microsoft.com/office/drawing/2014/main" id="{E260C7D9-18E4-71EA-8F87-2FF119754983}"/>
                </a:ext>
              </a:extLst>
            </p:cNvPr>
            <p:cNvCxnSpPr/>
            <p:nvPr/>
          </p:nvCxnSpPr>
          <p:spPr>
            <a:xfrm rot="10800000">
              <a:off x="5753101" y="731713"/>
              <a:ext cx="0" cy="270000"/>
            </a:xfrm>
            <a:prstGeom prst="straightConnector1">
              <a:avLst/>
            </a:prstGeom>
            <a:noFill/>
            <a:ln w="14275" cap="rnd" cmpd="sng">
              <a:solidFill>
                <a:srgbClr val="999999"/>
              </a:solidFill>
              <a:prstDash val="solid"/>
              <a:round/>
              <a:headEnd type="none" w="med" len="med"/>
              <a:tailEnd type="none" w="med" len="med"/>
            </a:ln>
          </p:spPr>
        </p:cxnSp>
        <p:cxnSp>
          <p:nvCxnSpPr>
            <p:cNvPr id="744" name="Google Shape;205;p41">
              <a:extLst>
                <a:ext uri="{FF2B5EF4-FFF2-40B4-BE49-F238E27FC236}">
                  <a16:creationId xmlns:a16="http://schemas.microsoft.com/office/drawing/2014/main" id="{C50D78AB-F7AC-DB01-66D3-E20A6319367A}"/>
                </a:ext>
              </a:extLst>
            </p:cNvPr>
            <p:cNvCxnSpPr/>
            <p:nvPr/>
          </p:nvCxnSpPr>
          <p:spPr>
            <a:xfrm>
              <a:off x="5483226" y="77787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745" name="Google Shape;206;p41">
              <a:extLst>
                <a:ext uri="{FF2B5EF4-FFF2-40B4-BE49-F238E27FC236}">
                  <a16:creationId xmlns:a16="http://schemas.microsoft.com/office/drawing/2014/main" id="{CAB9B4AA-61C8-58A3-B16F-36A01D6231D8}"/>
                </a:ext>
              </a:extLst>
            </p:cNvPr>
            <p:cNvCxnSpPr/>
            <p:nvPr/>
          </p:nvCxnSpPr>
          <p:spPr>
            <a:xfrm>
              <a:off x="5483226" y="82232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746" name="Google Shape;207;p41">
              <a:extLst>
                <a:ext uri="{FF2B5EF4-FFF2-40B4-BE49-F238E27FC236}">
                  <a16:creationId xmlns:a16="http://schemas.microsoft.com/office/drawing/2014/main" id="{982D4D17-A3E7-F3C7-2269-0901FB9555BD}"/>
                </a:ext>
              </a:extLst>
            </p:cNvPr>
            <p:cNvCxnSpPr/>
            <p:nvPr/>
          </p:nvCxnSpPr>
          <p:spPr>
            <a:xfrm>
              <a:off x="5483226" y="86677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747" name="Google Shape;208;p41">
              <a:extLst>
                <a:ext uri="{FF2B5EF4-FFF2-40B4-BE49-F238E27FC236}">
                  <a16:creationId xmlns:a16="http://schemas.microsoft.com/office/drawing/2014/main" id="{FA4D1669-2F1C-62D7-4BA8-7E25CDC8DC90}"/>
                </a:ext>
              </a:extLst>
            </p:cNvPr>
            <p:cNvCxnSpPr/>
            <p:nvPr/>
          </p:nvCxnSpPr>
          <p:spPr>
            <a:xfrm>
              <a:off x="5483226" y="912813"/>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748" name="Google Shape;209;p41">
              <a:extLst>
                <a:ext uri="{FF2B5EF4-FFF2-40B4-BE49-F238E27FC236}">
                  <a16:creationId xmlns:a16="http://schemas.microsoft.com/office/drawing/2014/main" id="{30AE2F0F-D6E4-B6ED-5391-CC299DD38B26}"/>
                </a:ext>
              </a:extLst>
            </p:cNvPr>
            <p:cNvCxnSpPr/>
            <p:nvPr/>
          </p:nvCxnSpPr>
          <p:spPr>
            <a:xfrm>
              <a:off x="5483226" y="957263"/>
              <a:ext cx="149100" cy="0"/>
            </a:xfrm>
            <a:prstGeom prst="straightConnector1">
              <a:avLst/>
            </a:prstGeom>
            <a:noFill/>
            <a:ln w="14275" cap="rnd" cmpd="sng">
              <a:solidFill>
                <a:srgbClr val="999999"/>
              </a:solidFill>
              <a:prstDash val="solid"/>
              <a:round/>
              <a:headEnd type="none" w="med" len="med"/>
              <a:tailEnd type="none" w="med" len="med"/>
            </a:ln>
          </p:spPr>
        </p:cxnSp>
        <p:cxnSp>
          <p:nvCxnSpPr>
            <p:cNvPr id="749" name="Google Shape;210;p41">
              <a:extLst>
                <a:ext uri="{FF2B5EF4-FFF2-40B4-BE49-F238E27FC236}">
                  <a16:creationId xmlns:a16="http://schemas.microsoft.com/office/drawing/2014/main" id="{E161E4ED-A24A-AFF4-CB37-435EB1597103}"/>
                </a:ext>
              </a:extLst>
            </p:cNvPr>
            <p:cNvCxnSpPr/>
            <p:nvPr/>
          </p:nvCxnSpPr>
          <p:spPr>
            <a:xfrm>
              <a:off x="5483226" y="1001713"/>
              <a:ext cx="104700" cy="0"/>
            </a:xfrm>
            <a:prstGeom prst="straightConnector1">
              <a:avLst/>
            </a:prstGeom>
            <a:noFill/>
            <a:ln w="14275" cap="rnd" cmpd="sng">
              <a:solidFill>
                <a:srgbClr val="999999"/>
              </a:solidFill>
              <a:prstDash val="solid"/>
              <a:round/>
              <a:headEnd type="none" w="med" len="med"/>
              <a:tailEnd type="none" w="med" len="med"/>
            </a:ln>
          </p:spPr>
        </p:cxnSp>
      </p:grpSp>
      <p:sp>
        <p:nvSpPr>
          <p:cNvPr id="750" name="Google Shape;211;p41">
            <a:extLst>
              <a:ext uri="{FF2B5EF4-FFF2-40B4-BE49-F238E27FC236}">
                <a16:creationId xmlns:a16="http://schemas.microsoft.com/office/drawing/2014/main" id="{FC3B6F89-8719-C210-F5E5-124F94CC9995}"/>
              </a:ext>
            </a:extLst>
          </p:cNvPr>
          <p:cNvSpPr/>
          <p:nvPr/>
        </p:nvSpPr>
        <p:spPr>
          <a:xfrm>
            <a:off x="-17385" y="227998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chemeClr val="bg1"/>
                </a:solidFill>
                <a:latin typeface="Quattrocento Sans"/>
                <a:ea typeface="Quattrocento Sans"/>
                <a:cs typeface="Quattrocento Sans"/>
                <a:sym typeface="Quattrocento Sans"/>
              </a:rPr>
              <a:t>Data Preparation</a:t>
            </a:r>
            <a:endParaRPr sz="1100" dirty="0">
              <a:solidFill>
                <a:schemeClr val="bg1"/>
              </a:solidFill>
            </a:endParaRPr>
          </a:p>
        </p:txBody>
      </p:sp>
      <p:sp>
        <p:nvSpPr>
          <p:cNvPr id="751" name="Google Shape;212;p41">
            <a:extLst>
              <a:ext uri="{FF2B5EF4-FFF2-40B4-BE49-F238E27FC236}">
                <a16:creationId xmlns:a16="http://schemas.microsoft.com/office/drawing/2014/main" id="{3D33215B-891E-464C-0147-DAA258929DD8}"/>
              </a:ext>
            </a:extLst>
          </p:cNvPr>
          <p:cNvSpPr/>
          <p:nvPr/>
        </p:nvSpPr>
        <p:spPr>
          <a:xfrm>
            <a:off x="-17385" y="2670719"/>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Data Visualization</a:t>
            </a:r>
            <a:endParaRPr sz="1100" dirty="0">
              <a:solidFill>
                <a:srgbClr val="999999"/>
              </a:solidFill>
            </a:endParaRPr>
          </a:p>
        </p:txBody>
      </p:sp>
      <p:grpSp>
        <p:nvGrpSpPr>
          <p:cNvPr id="752" name="Google Shape;213;p41">
            <a:extLst>
              <a:ext uri="{FF2B5EF4-FFF2-40B4-BE49-F238E27FC236}">
                <a16:creationId xmlns:a16="http://schemas.microsoft.com/office/drawing/2014/main" id="{E8BD6430-3EA2-4755-4B8D-902990C70627}"/>
              </a:ext>
            </a:extLst>
          </p:cNvPr>
          <p:cNvGrpSpPr/>
          <p:nvPr/>
        </p:nvGrpSpPr>
        <p:grpSpPr>
          <a:xfrm>
            <a:off x="238693" y="2704660"/>
            <a:ext cx="143660" cy="207373"/>
            <a:chOff x="3379789" y="1452563"/>
            <a:chExt cx="239713" cy="346025"/>
          </a:xfrm>
        </p:grpSpPr>
        <p:sp>
          <p:nvSpPr>
            <p:cNvPr id="753" name="Google Shape;214;p41">
              <a:extLst>
                <a:ext uri="{FF2B5EF4-FFF2-40B4-BE49-F238E27FC236}">
                  <a16:creationId xmlns:a16="http://schemas.microsoft.com/office/drawing/2014/main" id="{84FAE8CE-CB09-257B-2688-BE2119955FC5}"/>
                </a:ext>
              </a:extLst>
            </p:cNvPr>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54" name="Google Shape;215;p41">
              <a:extLst>
                <a:ext uri="{FF2B5EF4-FFF2-40B4-BE49-F238E27FC236}">
                  <a16:creationId xmlns:a16="http://schemas.microsoft.com/office/drawing/2014/main" id="{B1F3E1D5-7059-9667-EED9-6C9215DEFB6D}"/>
                </a:ext>
              </a:extLst>
            </p:cNvPr>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755" name="Google Shape;216;p41">
              <a:extLst>
                <a:ext uri="{FF2B5EF4-FFF2-40B4-BE49-F238E27FC236}">
                  <a16:creationId xmlns:a16="http://schemas.microsoft.com/office/drawing/2014/main" id="{D9861C74-DAB1-6680-9F53-B693317D8B2A}"/>
                </a:ext>
              </a:extLst>
            </p:cNvPr>
            <p:cNvCxnSpPr/>
            <p:nvPr/>
          </p:nvCxnSpPr>
          <p:spPr>
            <a:xfrm>
              <a:off x="3498851" y="1754188"/>
              <a:ext cx="0" cy="44400"/>
            </a:xfrm>
            <a:prstGeom prst="straightConnector1">
              <a:avLst/>
            </a:prstGeom>
            <a:noFill/>
            <a:ln w="9525" cap="rnd" cmpd="sng">
              <a:solidFill>
                <a:srgbClr val="999999"/>
              </a:solidFill>
              <a:prstDash val="solid"/>
              <a:round/>
              <a:headEnd type="none" w="med" len="med"/>
              <a:tailEnd type="none" w="med" len="med"/>
            </a:ln>
          </p:spPr>
        </p:cxnSp>
        <p:cxnSp>
          <p:nvCxnSpPr>
            <p:cNvPr id="756" name="Google Shape;217;p41">
              <a:extLst>
                <a:ext uri="{FF2B5EF4-FFF2-40B4-BE49-F238E27FC236}">
                  <a16:creationId xmlns:a16="http://schemas.microsoft.com/office/drawing/2014/main" id="{48AAF735-AA88-4658-445F-B4CFE41EAFD3}"/>
                </a:ext>
              </a:extLst>
            </p:cNvPr>
            <p:cNvCxnSpPr/>
            <p:nvPr/>
          </p:nvCxnSpPr>
          <p:spPr>
            <a:xfrm>
              <a:off x="3498851" y="1452563"/>
              <a:ext cx="0" cy="45900"/>
            </a:xfrm>
            <a:prstGeom prst="straightConnector1">
              <a:avLst/>
            </a:prstGeom>
            <a:noFill/>
            <a:ln w="9525" cap="rnd" cmpd="sng">
              <a:solidFill>
                <a:srgbClr val="999999"/>
              </a:solidFill>
              <a:prstDash val="solid"/>
              <a:round/>
              <a:headEnd type="none" w="med" len="med"/>
              <a:tailEnd type="none" w="med" len="med"/>
            </a:ln>
          </p:spPr>
        </p:cxnSp>
        <p:cxnSp>
          <p:nvCxnSpPr>
            <p:cNvPr id="757" name="Google Shape;218;p41">
              <a:extLst>
                <a:ext uri="{FF2B5EF4-FFF2-40B4-BE49-F238E27FC236}">
                  <a16:creationId xmlns:a16="http://schemas.microsoft.com/office/drawing/2014/main" id="{0E5C7199-DB4D-9F0F-4DDB-80B64E94E968}"/>
                </a:ext>
              </a:extLst>
            </p:cNvPr>
            <p:cNvCxnSpPr/>
            <p:nvPr/>
          </p:nvCxnSpPr>
          <p:spPr>
            <a:xfrm>
              <a:off x="3529014" y="1457326"/>
              <a:ext cx="0" cy="41400"/>
            </a:xfrm>
            <a:prstGeom prst="straightConnector1">
              <a:avLst/>
            </a:prstGeom>
            <a:noFill/>
            <a:ln w="9525" cap="rnd" cmpd="sng">
              <a:solidFill>
                <a:srgbClr val="999999"/>
              </a:solidFill>
              <a:prstDash val="solid"/>
              <a:round/>
              <a:headEnd type="none" w="med" len="med"/>
              <a:tailEnd type="none" w="med" len="med"/>
            </a:ln>
          </p:spPr>
        </p:cxnSp>
        <p:cxnSp>
          <p:nvCxnSpPr>
            <p:cNvPr id="758" name="Google Shape;219;p41">
              <a:extLst>
                <a:ext uri="{FF2B5EF4-FFF2-40B4-BE49-F238E27FC236}">
                  <a16:creationId xmlns:a16="http://schemas.microsoft.com/office/drawing/2014/main" id="{0E11EB04-985F-05EA-DE1D-7708EF1D7879}"/>
                </a:ext>
              </a:extLst>
            </p:cNvPr>
            <p:cNvCxnSpPr/>
            <p:nvPr/>
          </p:nvCxnSpPr>
          <p:spPr>
            <a:xfrm>
              <a:off x="3468689" y="1457326"/>
              <a:ext cx="0" cy="41400"/>
            </a:xfrm>
            <a:prstGeom prst="straightConnector1">
              <a:avLst/>
            </a:prstGeom>
            <a:noFill/>
            <a:ln w="9525" cap="rnd" cmpd="sng">
              <a:solidFill>
                <a:srgbClr val="999999"/>
              </a:solidFill>
              <a:prstDash val="solid"/>
              <a:round/>
              <a:headEnd type="none" w="med" len="med"/>
              <a:tailEnd type="none" w="med" len="med"/>
            </a:ln>
          </p:spPr>
        </p:cxnSp>
        <p:cxnSp>
          <p:nvCxnSpPr>
            <p:cNvPr id="759" name="Google Shape;220;p41">
              <a:extLst>
                <a:ext uri="{FF2B5EF4-FFF2-40B4-BE49-F238E27FC236}">
                  <a16:creationId xmlns:a16="http://schemas.microsoft.com/office/drawing/2014/main" id="{38ECD8E6-34DB-3D6D-F866-4D44A681E2C6}"/>
                </a:ext>
              </a:extLst>
            </p:cNvPr>
            <p:cNvCxnSpPr/>
            <p:nvPr/>
          </p:nvCxnSpPr>
          <p:spPr>
            <a:xfrm>
              <a:off x="3379789" y="1633538"/>
              <a:ext cx="239700" cy="0"/>
            </a:xfrm>
            <a:prstGeom prst="straightConnector1">
              <a:avLst/>
            </a:prstGeom>
            <a:noFill/>
            <a:ln w="9525" cap="flat" cmpd="sng">
              <a:solidFill>
                <a:srgbClr val="999999"/>
              </a:solidFill>
              <a:prstDash val="solid"/>
              <a:round/>
              <a:headEnd type="none" w="med" len="med"/>
              <a:tailEnd type="none" w="med" len="med"/>
            </a:ln>
          </p:spPr>
        </p:cxnSp>
        <p:cxnSp>
          <p:nvCxnSpPr>
            <p:cNvPr id="760" name="Google Shape;221;p41">
              <a:extLst>
                <a:ext uri="{FF2B5EF4-FFF2-40B4-BE49-F238E27FC236}">
                  <a16:creationId xmlns:a16="http://schemas.microsoft.com/office/drawing/2014/main" id="{12D7373B-A80C-7CB1-51B8-E22CEB708740}"/>
                </a:ext>
              </a:extLst>
            </p:cNvPr>
            <p:cNvCxnSpPr/>
            <p:nvPr/>
          </p:nvCxnSpPr>
          <p:spPr>
            <a:xfrm>
              <a:off x="3409951" y="1543051"/>
              <a:ext cx="58800" cy="0"/>
            </a:xfrm>
            <a:prstGeom prst="straightConnector1">
              <a:avLst/>
            </a:prstGeom>
            <a:noFill/>
            <a:ln w="9525" cap="rnd" cmpd="sng">
              <a:solidFill>
                <a:srgbClr val="999999"/>
              </a:solidFill>
              <a:prstDash val="solid"/>
              <a:round/>
              <a:headEnd type="none" w="med" len="med"/>
              <a:tailEnd type="none" w="med" len="med"/>
            </a:ln>
          </p:spPr>
        </p:cxnSp>
        <p:cxnSp>
          <p:nvCxnSpPr>
            <p:cNvPr id="761" name="Google Shape;222;p41">
              <a:extLst>
                <a:ext uri="{FF2B5EF4-FFF2-40B4-BE49-F238E27FC236}">
                  <a16:creationId xmlns:a16="http://schemas.microsoft.com/office/drawing/2014/main" id="{01EDC8CC-15BF-F6B7-E359-7702615F5A31}"/>
                </a:ext>
              </a:extLst>
            </p:cNvPr>
            <p:cNvCxnSpPr/>
            <p:nvPr/>
          </p:nvCxnSpPr>
          <p:spPr>
            <a:xfrm>
              <a:off x="3409951" y="1573213"/>
              <a:ext cx="58800" cy="0"/>
            </a:xfrm>
            <a:prstGeom prst="straightConnector1">
              <a:avLst/>
            </a:prstGeom>
            <a:noFill/>
            <a:ln w="9525" cap="rnd" cmpd="sng">
              <a:solidFill>
                <a:srgbClr val="999999"/>
              </a:solidFill>
              <a:prstDash val="solid"/>
              <a:round/>
              <a:headEnd type="none" w="med" len="med"/>
              <a:tailEnd type="none" w="med" len="med"/>
            </a:ln>
          </p:spPr>
        </p:cxnSp>
        <p:cxnSp>
          <p:nvCxnSpPr>
            <p:cNvPr id="762" name="Google Shape;223;p41">
              <a:extLst>
                <a:ext uri="{FF2B5EF4-FFF2-40B4-BE49-F238E27FC236}">
                  <a16:creationId xmlns:a16="http://schemas.microsoft.com/office/drawing/2014/main" id="{70ACF11A-460A-C7C1-29A0-ADB0C6B2A146}"/>
                </a:ext>
              </a:extLst>
            </p:cNvPr>
            <p:cNvCxnSpPr/>
            <p:nvPr/>
          </p:nvCxnSpPr>
          <p:spPr>
            <a:xfrm rot="10800000">
              <a:off x="3529039" y="1543051"/>
              <a:ext cx="60300" cy="0"/>
            </a:xfrm>
            <a:prstGeom prst="straightConnector1">
              <a:avLst/>
            </a:prstGeom>
            <a:noFill/>
            <a:ln w="9525" cap="rnd" cmpd="sng">
              <a:solidFill>
                <a:srgbClr val="999999"/>
              </a:solidFill>
              <a:prstDash val="solid"/>
              <a:round/>
              <a:headEnd type="none" w="med" len="med"/>
              <a:tailEnd type="none" w="med" len="med"/>
            </a:ln>
          </p:spPr>
        </p:cxnSp>
        <p:cxnSp>
          <p:nvCxnSpPr>
            <p:cNvPr id="763" name="Google Shape;224;p41">
              <a:extLst>
                <a:ext uri="{FF2B5EF4-FFF2-40B4-BE49-F238E27FC236}">
                  <a16:creationId xmlns:a16="http://schemas.microsoft.com/office/drawing/2014/main" id="{FB9C8A91-3CEA-9C2F-5C29-F09C0F3BFD7B}"/>
                </a:ext>
              </a:extLst>
            </p:cNvPr>
            <p:cNvCxnSpPr/>
            <p:nvPr/>
          </p:nvCxnSpPr>
          <p:spPr>
            <a:xfrm rot="10800000">
              <a:off x="3529039" y="1573213"/>
              <a:ext cx="60300" cy="0"/>
            </a:xfrm>
            <a:prstGeom prst="straightConnector1">
              <a:avLst/>
            </a:prstGeom>
            <a:noFill/>
            <a:ln w="9525" cap="rnd" cmpd="sng">
              <a:solidFill>
                <a:srgbClr val="999999"/>
              </a:solidFill>
              <a:prstDash val="solid"/>
              <a:round/>
              <a:headEnd type="none" w="med" len="med"/>
              <a:tailEnd type="none" w="med" len="med"/>
            </a:ln>
          </p:spPr>
        </p:cxnSp>
        <p:cxnSp>
          <p:nvCxnSpPr>
            <p:cNvPr id="764" name="Google Shape;225;p41">
              <a:extLst>
                <a:ext uri="{FF2B5EF4-FFF2-40B4-BE49-F238E27FC236}">
                  <a16:creationId xmlns:a16="http://schemas.microsoft.com/office/drawing/2014/main" id="{AAB328AB-3ED6-EF29-B7B6-81700C07042E}"/>
                </a:ext>
              </a:extLst>
            </p:cNvPr>
            <p:cNvCxnSpPr/>
            <p:nvPr/>
          </p:nvCxnSpPr>
          <p:spPr>
            <a:xfrm>
              <a:off x="3409951" y="1603376"/>
              <a:ext cx="58800" cy="0"/>
            </a:xfrm>
            <a:prstGeom prst="straightConnector1">
              <a:avLst/>
            </a:prstGeom>
            <a:noFill/>
            <a:ln w="9525" cap="rnd" cmpd="sng">
              <a:solidFill>
                <a:srgbClr val="999999"/>
              </a:solidFill>
              <a:prstDash val="solid"/>
              <a:round/>
              <a:headEnd type="none" w="med" len="med"/>
              <a:tailEnd type="none" w="med" len="med"/>
            </a:ln>
          </p:spPr>
        </p:cxnSp>
        <p:cxnSp>
          <p:nvCxnSpPr>
            <p:cNvPr id="765" name="Google Shape;226;p41">
              <a:extLst>
                <a:ext uri="{FF2B5EF4-FFF2-40B4-BE49-F238E27FC236}">
                  <a16:creationId xmlns:a16="http://schemas.microsoft.com/office/drawing/2014/main" id="{07908B53-F041-B764-6A82-B953B78AE7EA}"/>
                </a:ext>
              </a:extLst>
            </p:cNvPr>
            <p:cNvCxnSpPr/>
            <p:nvPr/>
          </p:nvCxnSpPr>
          <p:spPr>
            <a:xfrm rot="10800000">
              <a:off x="3529039" y="1603376"/>
              <a:ext cx="60300" cy="0"/>
            </a:xfrm>
            <a:prstGeom prst="straightConnector1">
              <a:avLst/>
            </a:prstGeom>
            <a:noFill/>
            <a:ln w="9525" cap="rnd" cmpd="sng">
              <a:solidFill>
                <a:srgbClr val="999999"/>
              </a:solidFill>
              <a:prstDash val="solid"/>
              <a:round/>
              <a:headEnd type="none" w="med" len="med"/>
              <a:tailEnd type="none" w="med" len="med"/>
            </a:ln>
          </p:spPr>
        </p:cxnSp>
      </p:grpSp>
      <p:sp>
        <p:nvSpPr>
          <p:cNvPr id="766" name="Google Shape;227;p41">
            <a:extLst>
              <a:ext uri="{FF2B5EF4-FFF2-40B4-BE49-F238E27FC236}">
                <a16:creationId xmlns:a16="http://schemas.microsoft.com/office/drawing/2014/main" id="{EE4CC651-5885-D9B4-BBE9-19D8499480EF}"/>
              </a:ext>
            </a:extLst>
          </p:cNvPr>
          <p:cNvSpPr/>
          <p:nvPr/>
        </p:nvSpPr>
        <p:spPr>
          <a:xfrm>
            <a:off x="-17374" y="3061450"/>
            <a:ext cx="18333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Model Explanation </a:t>
            </a:r>
            <a:endParaRPr sz="1100" dirty="0">
              <a:solidFill>
                <a:srgbClr val="999999"/>
              </a:solidFill>
            </a:endParaRPr>
          </a:p>
        </p:txBody>
      </p:sp>
      <p:sp>
        <p:nvSpPr>
          <p:cNvPr id="767" name="Google Shape;228;p41">
            <a:extLst>
              <a:ext uri="{FF2B5EF4-FFF2-40B4-BE49-F238E27FC236}">
                <a16:creationId xmlns:a16="http://schemas.microsoft.com/office/drawing/2014/main" id="{B0F65D78-B61F-C7F7-BCFF-CF48A11BBC1E}"/>
              </a:ext>
            </a:extLst>
          </p:cNvPr>
          <p:cNvSpPr/>
          <p:nvPr/>
        </p:nvSpPr>
        <p:spPr>
          <a:xfrm>
            <a:off x="-17374" y="3491525"/>
            <a:ext cx="19272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Model Interpretation</a:t>
            </a:r>
            <a:endParaRPr sz="1100" dirty="0">
              <a:solidFill>
                <a:srgbClr val="999999"/>
              </a:solidFill>
            </a:endParaRPr>
          </a:p>
        </p:txBody>
      </p:sp>
      <p:grpSp>
        <p:nvGrpSpPr>
          <p:cNvPr id="768" name="Google Shape;229;p41">
            <a:extLst>
              <a:ext uri="{FF2B5EF4-FFF2-40B4-BE49-F238E27FC236}">
                <a16:creationId xmlns:a16="http://schemas.microsoft.com/office/drawing/2014/main" id="{E2BA2E94-A589-74F7-DEE4-D8C3C1CE7806}"/>
              </a:ext>
            </a:extLst>
          </p:cNvPr>
          <p:cNvGrpSpPr/>
          <p:nvPr/>
        </p:nvGrpSpPr>
        <p:grpSpPr>
          <a:xfrm>
            <a:off x="224990" y="3111798"/>
            <a:ext cx="174491" cy="174491"/>
            <a:chOff x="6203951" y="2895601"/>
            <a:chExt cx="346075" cy="346075"/>
          </a:xfrm>
        </p:grpSpPr>
        <p:sp>
          <p:nvSpPr>
            <p:cNvPr id="769" name="Google Shape;230;p41">
              <a:extLst>
                <a:ext uri="{FF2B5EF4-FFF2-40B4-BE49-F238E27FC236}">
                  <a16:creationId xmlns:a16="http://schemas.microsoft.com/office/drawing/2014/main" id="{E72E23A3-0C1F-376E-9BB3-4752510E1562}"/>
                </a:ext>
              </a:extLst>
            </p:cNvPr>
            <p:cNvSpPr/>
            <p:nvPr/>
          </p:nvSpPr>
          <p:spPr>
            <a:xfrm>
              <a:off x="6264276" y="3076576"/>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70" name="Google Shape;231;p41">
              <a:extLst>
                <a:ext uri="{FF2B5EF4-FFF2-40B4-BE49-F238E27FC236}">
                  <a16:creationId xmlns:a16="http://schemas.microsoft.com/office/drawing/2014/main" id="{19883DA5-6A67-2E5A-5251-52223450876A}"/>
                </a:ext>
              </a:extLst>
            </p:cNvPr>
            <p:cNvSpPr/>
            <p:nvPr/>
          </p:nvSpPr>
          <p:spPr>
            <a:xfrm>
              <a:off x="6324601" y="2940051"/>
              <a:ext cx="90488" cy="150813"/>
            </a:xfrm>
            <a:custGeom>
              <a:avLst/>
              <a:gdLst/>
              <a:ahLst/>
              <a:cxnLst/>
              <a:rect l="l" t="t" r="r" b="b"/>
              <a:pathLst>
                <a:path w="57" h="95" extrusionOk="0">
                  <a:moveTo>
                    <a:pt x="0" y="95"/>
                  </a:moveTo>
                  <a:lnTo>
                    <a:pt x="0" y="38"/>
                  </a:lnTo>
                  <a:lnTo>
                    <a:pt x="57" y="0"/>
                  </a:lnTo>
                  <a:lnTo>
                    <a:pt x="57" y="71"/>
                  </a:lnTo>
                </a:path>
              </a:pathLst>
            </a:custGeom>
            <a:noFill/>
            <a:ln w="14275" cap="rnd" cmpd="sng">
              <a:solidFill>
                <a:srgbClr val="999999"/>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71" name="Google Shape;232;p41">
              <a:extLst>
                <a:ext uri="{FF2B5EF4-FFF2-40B4-BE49-F238E27FC236}">
                  <a16:creationId xmlns:a16="http://schemas.microsoft.com/office/drawing/2014/main" id="{8A86DDB8-4BE2-B749-162D-0D58617E9FD9}"/>
                </a:ext>
              </a:extLst>
            </p:cNvPr>
            <p:cNvSpPr/>
            <p:nvPr/>
          </p:nvSpPr>
          <p:spPr>
            <a:xfrm>
              <a:off x="6203951" y="2895601"/>
              <a:ext cx="300000" cy="300000"/>
            </a:xfrm>
            <a:prstGeom prst="rect">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72" name="Google Shape;233;p41">
              <a:extLst>
                <a:ext uri="{FF2B5EF4-FFF2-40B4-BE49-F238E27FC236}">
                  <a16:creationId xmlns:a16="http://schemas.microsoft.com/office/drawing/2014/main" id="{0C5C2D27-6314-BF2F-4066-45A151C1E5F3}"/>
                </a:ext>
              </a:extLst>
            </p:cNvPr>
            <p:cNvSpPr/>
            <p:nvPr/>
          </p:nvSpPr>
          <p:spPr>
            <a:xfrm>
              <a:off x="6248401" y="2940051"/>
              <a:ext cx="301625" cy="301625"/>
            </a:xfrm>
            <a:custGeom>
              <a:avLst/>
              <a:gdLst/>
              <a:ahLst/>
              <a:cxnLst/>
              <a:rect l="l" t="t" r="r" b="b"/>
              <a:pathLst>
                <a:path w="190" h="190" extrusionOk="0">
                  <a:moveTo>
                    <a:pt x="180" y="0"/>
                  </a:moveTo>
                  <a:lnTo>
                    <a:pt x="190" y="0"/>
                  </a:lnTo>
                  <a:lnTo>
                    <a:pt x="190" y="190"/>
                  </a:lnTo>
                  <a:lnTo>
                    <a:pt x="0" y="190"/>
                  </a:lnTo>
                  <a:lnTo>
                    <a:pt x="0" y="180"/>
                  </a:lnTo>
                </a:path>
              </a:pathLst>
            </a:custGeom>
            <a:noFill/>
            <a:ln w="14275" cap="rnd" cmpd="sng">
              <a:solidFill>
                <a:srgbClr val="999999"/>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73" name="Google Shape;234;p41">
              <a:extLst>
                <a:ext uri="{FF2B5EF4-FFF2-40B4-BE49-F238E27FC236}">
                  <a16:creationId xmlns:a16="http://schemas.microsoft.com/office/drawing/2014/main" id="{47680527-D1A7-E32D-625D-692ED23195CE}"/>
                </a:ext>
              </a:extLst>
            </p:cNvPr>
            <p:cNvSpPr/>
            <p:nvPr/>
          </p:nvSpPr>
          <p:spPr>
            <a:xfrm>
              <a:off x="6354764" y="3046413"/>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774" name="Google Shape;235;p41">
            <a:extLst>
              <a:ext uri="{FF2B5EF4-FFF2-40B4-BE49-F238E27FC236}">
                <a16:creationId xmlns:a16="http://schemas.microsoft.com/office/drawing/2014/main" id="{C7AA2EC3-840A-E9FB-40AB-1B7AB8F21C45}"/>
              </a:ext>
            </a:extLst>
          </p:cNvPr>
          <p:cNvGrpSpPr/>
          <p:nvPr/>
        </p:nvGrpSpPr>
        <p:grpSpPr>
          <a:xfrm>
            <a:off x="225311" y="3512616"/>
            <a:ext cx="169071" cy="195063"/>
            <a:chOff x="5581651" y="2895601"/>
            <a:chExt cx="300038" cy="346163"/>
          </a:xfrm>
        </p:grpSpPr>
        <p:sp>
          <p:nvSpPr>
            <p:cNvPr id="775" name="Google Shape;236;p41">
              <a:extLst>
                <a:ext uri="{FF2B5EF4-FFF2-40B4-BE49-F238E27FC236}">
                  <a16:creationId xmlns:a16="http://schemas.microsoft.com/office/drawing/2014/main" id="{941C6EED-1DFE-A08B-EC33-53D9757819DB}"/>
                </a:ext>
              </a:extLst>
            </p:cNvPr>
            <p:cNvSpPr/>
            <p:nvPr/>
          </p:nvSpPr>
          <p:spPr>
            <a:xfrm>
              <a:off x="5619751" y="3014664"/>
              <a:ext cx="225300" cy="227100"/>
            </a:xfrm>
            <a:prstGeom prst="ellipse">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76" name="Google Shape;237;p41">
              <a:extLst>
                <a:ext uri="{FF2B5EF4-FFF2-40B4-BE49-F238E27FC236}">
                  <a16:creationId xmlns:a16="http://schemas.microsoft.com/office/drawing/2014/main" id="{9017F6ED-4128-5318-A333-9B1FBD2E985D}"/>
                </a:ext>
              </a:extLst>
            </p:cNvPr>
            <p:cNvSpPr/>
            <p:nvPr/>
          </p:nvSpPr>
          <p:spPr>
            <a:xfrm>
              <a:off x="5702301" y="3098801"/>
              <a:ext cx="58800" cy="58800"/>
            </a:xfrm>
            <a:prstGeom prst="ellipse">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77" name="Google Shape;238;p41">
              <a:extLst>
                <a:ext uri="{FF2B5EF4-FFF2-40B4-BE49-F238E27FC236}">
                  <a16:creationId xmlns:a16="http://schemas.microsoft.com/office/drawing/2014/main" id="{3CDD9A0A-7563-D91B-C02F-5F04C4E53AA3}"/>
                </a:ext>
              </a:extLst>
            </p:cNvPr>
            <p:cNvSpPr/>
            <p:nvPr/>
          </p:nvSpPr>
          <p:spPr>
            <a:xfrm>
              <a:off x="5724526" y="3121026"/>
              <a:ext cx="14400" cy="14400"/>
            </a:xfrm>
            <a:prstGeom prst="ellipse">
              <a:avLst/>
            </a:prstGeom>
            <a:noFill/>
            <a:ln w="1427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78" name="Google Shape;239;p41">
              <a:extLst>
                <a:ext uri="{FF2B5EF4-FFF2-40B4-BE49-F238E27FC236}">
                  <a16:creationId xmlns:a16="http://schemas.microsoft.com/office/drawing/2014/main" id="{1D2E4F9F-C71D-97CA-42A0-59443EE364E2}"/>
                </a:ext>
              </a:extLst>
            </p:cNvPr>
            <p:cNvSpPr/>
            <p:nvPr/>
          </p:nvSpPr>
          <p:spPr>
            <a:xfrm>
              <a:off x="5732463" y="3063876"/>
              <a:ext cx="63500" cy="65088"/>
            </a:xfrm>
            <a:custGeom>
              <a:avLst/>
              <a:gdLst/>
              <a:ahLst/>
              <a:cxnLst/>
              <a:rect l="l" t="t" r="r" b="b"/>
              <a:pathLst>
                <a:path w="17" h="17" extrusionOk="0">
                  <a:moveTo>
                    <a:pt x="0" y="0"/>
                  </a:moveTo>
                  <a:cubicBezTo>
                    <a:pt x="10" y="0"/>
                    <a:pt x="17" y="7"/>
                    <a:pt x="17" y="17"/>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79" name="Google Shape;240;p41">
              <a:extLst>
                <a:ext uri="{FF2B5EF4-FFF2-40B4-BE49-F238E27FC236}">
                  <a16:creationId xmlns:a16="http://schemas.microsoft.com/office/drawing/2014/main" id="{70712166-95FE-77AC-D6C0-F72FA9B993F4}"/>
                </a:ext>
              </a:extLst>
            </p:cNvPr>
            <p:cNvSpPr/>
            <p:nvPr/>
          </p:nvSpPr>
          <p:spPr>
            <a:xfrm>
              <a:off x="5667376" y="3128964"/>
              <a:ext cx="65088" cy="63500"/>
            </a:xfrm>
            <a:custGeom>
              <a:avLst/>
              <a:gdLst/>
              <a:ahLst/>
              <a:cxnLst/>
              <a:rect l="l" t="t" r="r" b="b"/>
              <a:pathLst>
                <a:path w="17" h="17" extrusionOk="0">
                  <a:moveTo>
                    <a:pt x="17" y="17"/>
                  </a:moveTo>
                  <a:cubicBezTo>
                    <a:pt x="7" y="17"/>
                    <a:pt x="0" y="10"/>
                    <a:pt x="0" y="0"/>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80" name="Google Shape;241;p41">
              <a:extLst>
                <a:ext uri="{FF2B5EF4-FFF2-40B4-BE49-F238E27FC236}">
                  <a16:creationId xmlns:a16="http://schemas.microsoft.com/office/drawing/2014/main" id="{1FE53929-D97B-1A36-F0C6-7166169AB833}"/>
                </a:ext>
              </a:extLst>
            </p:cNvPr>
            <p:cNvSpPr/>
            <p:nvPr/>
          </p:nvSpPr>
          <p:spPr>
            <a:xfrm>
              <a:off x="5581651" y="2895601"/>
              <a:ext cx="300038" cy="179388"/>
            </a:xfrm>
            <a:custGeom>
              <a:avLst/>
              <a:gdLst/>
              <a:ahLst/>
              <a:cxnLst/>
              <a:rect l="l" t="t" r="r" b="b"/>
              <a:pathLst>
                <a:path w="80" h="48" extrusionOk="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pic>
        <p:nvPicPr>
          <p:cNvPr id="783" name="Google Shape;244;p41">
            <a:extLst>
              <a:ext uri="{FF2B5EF4-FFF2-40B4-BE49-F238E27FC236}">
                <a16:creationId xmlns:a16="http://schemas.microsoft.com/office/drawing/2014/main" id="{BB228A0B-8E96-99A6-D134-24E97ED60872}"/>
              </a:ext>
            </a:extLst>
          </p:cNvPr>
          <p:cNvPicPr preferRelativeResize="0"/>
          <p:nvPr/>
        </p:nvPicPr>
        <p:blipFill>
          <a:blip r:embed="rId3">
            <a:alphaModFix/>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86575" y="2340693"/>
            <a:ext cx="213225" cy="213225"/>
          </a:xfrm>
          <a:prstGeom prst="rect">
            <a:avLst/>
          </a:prstGeom>
          <a:noFill/>
          <a:ln>
            <a:noFill/>
          </a:ln>
        </p:spPr>
      </p:pic>
      <p:sp>
        <p:nvSpPr>
          <p:cNvPr id="784" name="Google Shape;187;p41">
            <a:extLst>
              <a:ext uri="{FF2B5EF4-FFF2-40B4-BE49-F238E27FC236}">
                <a16:creationId xmlns:a16="http://schemas.microsoft.com/office/drawing/2014/main" id="{E25E1C9D-092D-8045-6650-E91C1EF1CF8A}"/>
              </a:ext>
            </a:extLst>
          </p:cNvPr>
          <p:cNvSpPr/>
          <p:nvPr/>
        </p:nvSpPr>
        <p:spPr>
          <a:xfrm>
            <a:off x="-17385" y="138691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Hypothesis</a:t>
            </a:r>
            <a:endParaRPr sz="1100" dirty="0">
              <a:solidFill>
                <a:srgbClr val="999999"/>
              </a:solidFill>
            </a:endParaRPr>
          </a:p>
        </p:txBody>
      </p:sp>
      <p:grpSp>
        <p:nvGrpSpPr>
          <p:cNvPr id="785" name="Google Shape;356;p41">
            <a:extLst>
              <a:ext uri="{FF2B5EF4-FFF2-40B4-BE49-F238E27FC236}">
                <a16:creationId xmlns:a16="http://schemas.microsoft.com/office/drawing/2014/main" id="{BEC0E201-EF24-667D-1010-F577A13EA6C0}"/>
              </a:ext>
            </a:extLst>
          </p:cNvPr>
          <p:cNvGrpSpPr/>
          <p:nvPr/>
        </p:nvGrpSpPr>
        <p:grpSpPr>
          <a:xfrm>
            <a:off x="215279" y="1045350"/>
            <a:ext cx="194119" cy="169149"/>
            <a:chOff x="7005638" y="3648076"/>
            <a:chExt cx="344488" cy="300175"/>
          </a:xfrm>
        </p:grpSpPr>
        <p:sp>
          <p:nvSpPr>
            <p:cNvPr id="786" name="Google Shape;357;p41">
              <a:extLst>
                <a:ext uri="{FF2B5EF4-FFF2-40B4-BE49-F238E27FC236}">
                  <a16:creationId xmlns:a16="http://schemas.microsoft.com/office/drawing/2014/main" id="{F48066BC-E23C-20BD-DE44-430C9F1A8168}"/>
                </a:ext>
              </a:extLst>
            </p:cNvPr>
            <p:cNvSpPr/>
            <p:nvPr/>
          </p:nvSpPr>
          <p:spPr>
            <a:xfrm>
              <a:off x="7005638" y="3648076"/>
              <a:ext cx="344488"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952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cxnSp>
          <p:nvCxnSpPr>
            <p:cNvPr id="787" name="Google Shape;358;p41">
              <a:extLst>
                <a:ext uri="{FF2B5EF4-FFF2-40B4-BE49-F238E27FC236}">
                  <a16:creationId xmlns:a16="http://schemas.microsoft.com/office/drawing/2014/main" id="{69C24DD1-9D1C-A384-6529-2E3F5DBCF3F4}"/>
                </a:ext>
              </a:extLst>
            </p:cNvPr>
            <p:cNvCxnSpPr/>
            <p:nvPr/>
          </p:nvCxnSpPr>
          <p:spPr>
            <a:xfrm>
              <a:off x="7072313" y="3948113"/>
              <a:ext cx="211200" cy="0"/>
            </a:xfrm>
            <a:prstGeom prst="straightConnector1">
              <a:avLst/>
            </a:prstGeom>
            <a:noFill/>
            <a:ln w="9525" cap="rnd" cmpd="sng">
              <a:solidFill>
                <a:srgbClr val="999999"/>
              </a:solidFill>
              <a:prstDash val="solid"/>
              <a:round/>
              <a:headEnd type="none" w="med" len="med"/>
              <a:tailEnd type="none" w="med" len="med"/>
            </a:ln>
          </p:spPr>
        </p:cxnSp>
        <p:cxnSp>
          <p:nvCxnSpPr>
            <p:cNvPr id="788" name="Google Shape;359;p41">
              <a:extLst>
                <a:ext uri="{FF2B5EF4-FFF2-40B4-BE49-F238E27FC236}">
                  <a16:creationId xmlns:a16="http://schemas.microsoft.com/office/drawing/2014/main" id="{408A1256-8372-2811-BB18-976E544C3ACC}"/>
                </a:ext>
              </a:extLst>
            </p:cNvPr>
            <p:cNvCxnSpPr/>
            <p:nvPr/>
          </p:nvCxnSpPr>
          <p:spPr>
            <a:xfrm>
              <a:off x="7178676" y="3917951"/>
              <a:ext cx="0" cy="30300"/>
            </a:xfrm>
            <a:prstGeom prst="straightConnector1">
              <a:avLst/>
            </a:prstGeom>
            <a:noFill/>
            <a:ln w="9525" cap="rnd" cmpd="sng">
              <a:solidFill>
                <a:srgbClr val="999999"/>
              </a:solidFill>
              <a:prstDash val="solid"/>
              <a:round/>
              <a:headEnd type="none" w="med" len="med"/>
              <a:tailEnd type="none" w="med" len="med"/>
            </a:ln>
          </p:spPr>
        </p:cxnSp>
        <p:sp>
          <p:nvSpPr>
            <p:cNvPr id="789" name="Google Shape;360;p41">
              <a:extLst>
                <a:ext uri="{FF2B5EF4-FFF2-40B4-BE49-F238E27FC236}">
                  <a16:creationId xmlns:a16="http://schemas.microsoft.com/office/drawing/2014/main" id="{E39FC09D-FE86-02DF-B694-5300D50F1F5E}"/>
                </a:ext>
              </a:extLst>
            </p:cNvPr>
            <p:cNvSpPr/>
            <p:nvPr/>
          </p:nvSpPr>
          <p:spPr>
            <a:xfrm>
              <a:off x="7170738" y="3881438"/>
              <a:ext cx="14400" cy="14400"/>
            </a:xfrm>
            <a:prstGeom prst="ellipse">
              <a:avLst/>
            </a:pr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cxnSp>
          <p:nvCxnSpPr>
            <p:cNvPr id="790" name="Google Shape;361;p41">
              <a:extLst>
                <a:ext uri="{FF2B5EF4-FFF2-40B4-BE49-F238E27FC236}">
                  <a16:creationId xmlns:a16="http://schemas.microsoft.com/office/drawing/2014/main" id="{97BA188D-F75E-AADB-D453-7700B8E643D7}"/>
                </a:ext>
              </a:extLst>
            </p:cNvPr>
            <p:cNvCxnSpPr/>
            <p:nvPr/>
          </p:nvCxnSpPr>
          <p:spPr>
            <a:xfrm>
              <a:off x="7005638" y="3857626"/>
              <a:ext cx="344400" cy="0"/>
            </a:xfrm>
            <a:prstGeom prst="straightConnector1">
              <a:avLst/>
            </a:prstGeom>
            <a:noFill/>
            <a:ln w="9525" cap="flat" cmpd="sng">
              <a:solidFill>
                <a:srgbClr val="999999"/>
              </a:solidFill>
              <a:prstDash val="solid"/>
              <a:round/>
              <a:headEnd type="none" w="med" len="med"/>
              <a:tailEnd type="none" w="med" len="med"/>
            </a:ln>
          </p:spPr>
        </p:cxnSp>
        <p:sp>
          <p:nvSpPr>
            <p:cNvPr id="791" name="Google Shape;362;p41">
              <a:extLst>
                <a:ext uri="{FF2B5EF4-FFF2-40B4-BE49-F238E27FC236}">
                  <a16:creationId xmlns:a16="http://schemas.microsoft.com/office/drawing/2014/main" id="{7902252E-9396-2440-A735-53AFAD031C09}"/>
                </a:ext>
              </a:extLst>
            </p:cNvPr>
            <p:cNvSpPr/>
            <p:nvPr/>
          </p:nvSpPr>
          <p:spPr>
            <a:xfrm>
              <a:off x="7140576" y="3703638"/>
              <a:ext cx="82550" cy="101600"/>
            </a:xfrm>
            <a:custGeom>
              <a:avLst/>
              <a:gdLst/>
              <a:ahLst/>
              <a:cxnLst/>
              <a:rect l="l" t="t" r="r" b="b"/>
              <a:pathLst>
                <a:path w="52" h="64" extrusionOk="0">
                  <a:moveTo>
                    <a:pt x="0" y="0"/>
                  </a:moveTo>
                  <a:lnTo>
                    <a:pt x="0" y="64"/>
                  </a:lnTo>
                  <a:lnTo>
                    <a:pt x="52" y="33"/>
                  </a:lnTo>
                  <a:lnTo>
                    <a:pt x="0" y="0"/>
                  </a:lnTo>
                  <a:close/>
                </a:path>
              </a:pathLst>
            </a:cu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grpSp>
      <p:sp>
        <p:nvSpPr>
          <p:cNvPr id="792" name="Google Shape;187;p41">
            <a:extLst>
              <a:ext uri="{FF2B5EF4-FFF2-40B4-BE49-F238E27FC236}">
                <a16:creationId xmlns:a16="http://schemas.microsoft.com/office/drawing/2014/main" id="{AB008414-D0C6-67A7-242D-903CE2C31927}"/>
              </a:ext>
            </a:extLst>
          </p:cNvPr>
          <p:cNvSpPr/>
          <p:nvPr/>
        </p:nvSpPr>
        <p:spPr>
          <a:xfrm>
            <a:off x="-17385" y="992283"/>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sym typeface="Quattrocento Sans"/>
              </a:rPr>
              <a:t>Overview</a:t>
            </a:r>
            <a:endParaRPr sz="1100" dirty="0">
              <a:solidFill>
                <a:srgbClr val="999999"/>
              </a:solidFill>
            </a:endParaRPr>
          </a:p>
        </p:txBody>
      </p:sp>
      <p:sp>
        <p:nvSpPr>
          <p:cNvPr id="793" name="Google Shape;188;p41">
            <a:extLst>
              <a:ext uri="{FF2B5EF4-FFF2-40B4-BE49-F238E27FC236}">
                <a16:creationId xmlns:a16="http://schemas.microsoft.com/office/drawing/2014/main" id="{62106705-60D0-FB41-996A-AAE26D31D10F}"/>
              </a:ext>
            </a:extLst>
          </p:cNvPr>
          <p:cNvSpPr/>
          <p:nvPr/>
        </p:nvSpPr>
        <p:spPr>
          <a:xfrm>
            <a:off x="-17385" y="395846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rgbClr val="999999"/>
                </a:solidFill>
                <a:latin typeface="Quattrocento Sans"/>
                <a:ea typeface="Quattrocento Sans"/>
                <a:cs typeface="Quattrocento Sans"/>
                <a:sym typeface="Quattrocento Sans"/>
              </a:rPr>
              <a:t>Conclusion</a:t>
            </a:r>
            <a:endParaRPr sz="1100">
              <a:solidFill>
                <a:srgbClr val="999999"/>
              </a:solidFill>
            </a:endParaRPr>
          </a:p>
        </p:txBody>
      </p:sp>
      <p:sp>
        <p:nvSpPr>
          <p:cNvPr id="794" name="Google Shape;189;p41">
            <a:extLst>
              <a:ext uri="{FF2B5EF4-FFF2-40B4-BE49-F238E27FC236}">
                <a16:creationId xmlns:a16="http://schemas.microsoft.com/office/drawing/2014/main" id="{DAE65FE8-8823-CEBC-75FD-2DEEFAE25941}"/>
              </a:ext>
            </a:extLst>
          </p:cNvPr>
          <p:cNvSpPr/>
          <p:nvPr/>
        </p:nvSpPr>
        <p:spPr>
          <a:xfrm>
            <a:off x="-17385" y="4349200"/>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rgbClr val="999999"/>
                </a:solidFill>
                <a:latin typeface="Quattrocento Sans"/>
                <a:ea typeface="Quattrocento Sans"/>
                <a:cs typeface="Quattrocento Sans"/>
                <a:sym typeface="Quattrocento Sans"/>
              </a:rPr>
              <a:t>Q&amp;A</a:t>
            </a:r>
            <a:endParaRPr sz="1100">
              <a:solidFill>
                <a:srgbClr val="999999"/>
              </a:solidFill>
            </a:endParaRPr>
          </a:p>
        </p:txBody>
      </p:sp>
      <p:pic>
        <p:nvPicPr>
          <p:cNvPr id="795" name="Google Shape;242;p41" descr="Badge Question Mark outline">
            <a:extLst>
              <a:ext uri="{FF2B5EF4-FFF2-40B4-BE49-F238E27FC236}">
                <a16:creationId xmlns:a16="http://schemas.microsoft.com/office/drawing/2014/main" id="{CA140CEA-D09F-C11A-072B-BEA2D80A69E8}"/>
              </a:ext>
            </a:extLst>
          </p:cNvPr>
          <p:cNvPicPr preferRelativeResize="0"/>
          <p:nvPr/>
        </p:nvPicPr>
        <p:blipFill rotWithShape="1">
          <a:blip r:embed="rId5">
            <a:alphaModFix/>
            <a:extLst>
              <a:ext uri="{BEBA8EAE-BF5A-486C-A8C5-ECC9F3942E4B}">
                <a14:imgProps xmlns:a14="http://schemas.microsoft.com/office/drawing/2010/main">
                  <a14:imgLayer r:embed="rId6">
                    <a14:imgEffect>
                      <a14:brightnessContrast bright="-20000"/>
                    </a14:imgEffect>
                  </a14:imgLayer>
                </a14:imgProps>
              </a:ext>
            </a:extLst>
          </a:blip>
          <a:srcRect/>
          <a:stretch/>
        </p:blipFill>
        <p:spPr>
          <a:xfrm>
            <a:off x="209621" y="4370438"/>
            <a:ext cx="213241" cy="213241"/>
          </a:xfrm>
          <a:prstGeom prst="rect">
            <a:avLst/>
          </a:prstGeom>
          <a:noFill/>
          <a:ln>
            <a:noFill/>
          </a:ln>
        </p:spPr>
      </p:pic>
      <p:pic>
        <p:nvPicPr>
          <p:cNvPr id="796" name="Google Shape;243;p41" descr="Customer review outline">
            <a:extLst>
              <a:ext uri="{FF2B5EF4-FFF2-40B4-BE49-F238E27FC236}">
                <a16:creationId xmlns:a16="http://schemas.microsoft.com/office/drawing/2014/main" id="{A9E1F703-D630-80A3-E086-1F83967D6295}"/>
              </a:ext>
            </a:extLst>
          </p:cNvPr>
          <p:cNvPicPr preferRelativeResize="0"/>
          <p:nvPr/>
        </p:nvPicPr>
        <p:blipFill rotWithShape="1">
          <a:blip r:embed="rId7">
            <a:alphaModFix/>
            <a:extLst>
              <a:ext uri="{BEBA8EAE-BF5A-486C-A8C5-ECC9F3942E4B}">
                <a14:imgProps xmlns:a14="http://schemas.microsoft.com/office/drawing/2010/main">
                  <a14:imgLayer r:embed="rId8">
                    <a14:imgEffect>
                      <a14:brightnessContrast bright="-20000"/>
                    </a14:imgEffect>
                  </a14:imgLayer>
                </a14:imgProps>
              </a:ext>
            </a:extLst>
          </a:blip>
          <a:srcRect/>
          <a:stretch/>
        </p:blipFill>
        <p:spPr>
          <a:xfrm>
            <a:off x="209621" y="3999173"/>
            <a:ext cx="213241" cy="21324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F2124"/>
        </a:solidFill>
        <a:effectLst/>
      </p:bgPr>
    </p:bg>
    <p:spTree>
      <p:nvGrpSpPr>
        <p:cNvPr id="1" name="Shape 719"/>
        <p:cNvGrpSpPr/>
        <p:nvPr/>
      </p:nvGrpSpPr>
      <p:grpSpPr>
        <a:xfrm>
          <a:off x="0" y="0"/>
          <a:ext cx="0" cy="0"/>
          <a:chOff x="0" y="0"/>
          <a:chExt cx="0" cy="0"/>
        </a:xfrm>
      </p:grpSpPr>
      <p:sp>
        <p:nvSpPr>
          <p:cNvPr id="723" name="Google Shape;723;p46"/>
          <p:cNvSpPr/>
          <p:nvPr/>
        </p:nvSpPr>
        <p:spPr>
          <a:xfrm>
            <a:off x="2309875" y="922425"/>
            <a:ext cx="6486300" cy="3137400"/>
          </a:xfrm>
          <a:prstGeom prst="roundRect">
            <a:avLst>
              <a:gd name="adj" fmla="val 7408"/>
            </a:avLst>
          </a:prstGeom>
          <a:solidFill>
            <a:srgbClr val="0A0A0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720" name="Google Shape;720;p46"/>
          <p:cNvSpPr txBox="1"/>
          <p:nvPr/>
        </p:nvSpPr>
        <p:spPr>
          <a:xfrm>
            <a:off x="2328833" y="215000"/>
            <a:ext cx="4869300" cy="577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3300"/>
              <a:buFont typeface="Arial"/>
              <a:buNone/>
            </a:pPr>
            <a:r>
              <a:rPr lang="en" sz="3300" b="1" i="0" u="none" strike="noStrike" cap="none" dirty="0">
                <a:solidFill>
                  <a:srgbClr val="1DB954"/>
                </a:solidFill>
                <a:latin typeface="Quattrocento Sans"/>
                <a:ea typeface="Quattrocento Sans"/>
                <a:cs typeface="Quattrocento Sans"/>
                <a:sym typeface="Quattrocento Sans"/>
              </a:rPr>
              <a:t>Descriptive Statistics</a:t>
            </a:r>
            <a:endParaRPr sz="1100" b="0" i="0" u="none" strike="noStrike" cap="none" dirty="0">
              <a:solidFill>
                <a:srgbClr val="1DB954"/>
              </a:solidFill>
              <a:latin typeface="Arial"/>
              <a:ea typeface="Arial"/>
              <a:cs typeface="Arial"/>
              <a:sym typeface="Arial"/>
            </a:endParaRPr>
          </a:p>
        </p:txBody>
      </p:sp>
      <p:sp>
        <p:nvSpPr>
          <p:cNvPr id="729" name="Google Shape;729;p46"/>
          <p:cNvSpPr txBox="1"/>
          <p:nvPr/>
        </p:nvSpPr>
        <p:spPr>
          <a:xfrm>
            <a:off x="2328833" y="4642186"/>
            <a:ext cx="5919600" cy="282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000" dirty="0">
                <a:solidFill>
                  <a:schemeClr val="bg1"/>
                </a:solidFill>
                <a:latin typeface="Quattrocento Sans"/>
                <a:ea typeface="Quattrocento Sans"/>
                <a:cs typeface="Quattrocento Sans"/>
                <a:sym typeface="Quattrocento Sans"/>
              </a:rPr>
              <a:t>** Spotify standardization metric for ideal loudness on their platform, 0 is the loudest</a:t>
            </a:r>
            <a:endParaRPr sz="1000" dirty="0">
              <a:solidFill>
                <a:schemeClr val="bg1"/>
              </a:solidFill>
              <a:latin typeface="Quattrocento Sans"/>
              <a:ea typeface="Quattrocento Sans"/>
              <a:cs typeface="Quattrocento Sans"/>
              <a:sym typeface="Quattrocento Sans"/>
            </a:endParaRPr>
          </a:p>
        </p:txBody>
      </p:sp>
      <p:graphicFrame>
        <p:nvGraphicFramePr>
          <p:cNvPr id="728" name="Google Shape;728;p46"/>
          <p:cNvGraphicFramePr/>
          <p:nvPr>
            <p:extLst>
              <p:ext uri="{D42A27DB-BD31-4B8C-83A1-F6EECF244321}">
                <p14:modId xmlns:p14="http://schemas.microsoft.com/office/powerpoint/2010/main" val="1520059668"/>
              </p:ext>
            </p:extLst>
          </p:nvPr>
        </p:nvGraphicFramePr>
        <p:xfrm>
          <a:off x="2531250" y="1221995"/>
          <a:ext cx="6061475" cy="2538260"/>
        </p:xfrm>
        <a:graphic>
          <a:graphicData uri="http://schemas.openxmlformats.org/drawingml/2006/table">
            <a:tbl>
              <a:tblPr>
                <a:noFill/>
                <a:tableStyleId>{C3593F21-86A4-4F11-A1C5-C713F851A87F}</a:tableStyleId>
              </a:tblPr>
              <a:tblGrid>
                <a:gridCol w="802154">
                  <a:extLst>
                    <a:ext uri="{9D8B030D-6E8A-4147-A177-3AD203B41FA5}">
                      <a16:colId xmlns:a16="http://schemas.microsoft.com/office/drawing/2014/main" val="20000"/>
                    </a:ext>
                  </a:extLst>
                </a:gridCol>
                <a:gridCol w="1039091">
                  <a:extLst>
                    <a:ext uri="{9D8B030D-6E8A-4147-A177-3AD203B41FA5}">
                      <a16:colId xmlns:a16="http://schemas.microsoft.com/office/drawing/2014/main" val="20001"/>
                    </a:ext>
                  </a:extLst>
                </a:gridCol>
                <a:gridCol w="1208855">
                  <a:extLst>
                    <a:ext uri="{9D8B030D-6E8A-4147-A177-3AD203B41FA5}">
                      <a16:colId xmlns:a16="http://schemas.microsoft.com/office/drawing/2014/main" val="20002"/>
                    </a:ext>
                  </a:extLst>
                </a:gridCol>
                <a:gridCol w="987650">
                  <a:extLst>
                    <a:ext uri="{9D8B030D-6E8A-4147-A177-3AD203B41FA5}">
                      <a16:colId xmlns:a16="http://schemas.microsoft.com/office/drawing/2014/main" val="20003"/>
                    </a:ext>
                  </a:extLst>
                </a:gridCol>
                <a:gridCol w="958600">
                  <a:extLst>
                    <a:ext uri="{9D8B030D-6E8A-4147-A177-3AD203B41FA5}">
                      <a16:colId xmlns:a16="http://schemas.microsoft.com/office/drawing/2014/main" val="20004"/>
                    </a:ext>
                  </a:extLst>
                </a:gridCol>
                <a:gridCol w="1065125">
                  <a:extLst>
                    <a:ext uri="{9D8B030D-6E8A-4147-A177-3AD203B41FA5}">
                      <a16:colId xmlns:a16="http://schemas.microsoft.com/office/drawing/2014/main" val="20005"/>
                    </a:ext>
                  </a:extLst>
                </a:gridCol>
              </a:tblGrid>
              <a:tr h="471062">
                <a:tc>
                  <a:txBody>
                    <a:bodyPr/>
                    <a:lstStyle/>
                    <a:p>
                      <a:pPr marL="0" lvl="0" indent="0" algn="ctr" rtl="0">
                        <a:lnSpc>
                          <a:spcPct val="115000"/>
                        </a:lnSpc>
                        <a:spcBef>
                          <a:spcPts val="0"/>
                        </a:spcBef>
                        <a:spcAft>
                          <a:spcPts val="0"/>
                        </a:spcAft>
                        <a:buNone/>
                      </a:pPr>
                      <a:endParaRPr sz="1100" b="1" dirty="0">
                        <a:solidFill>
                          <a:schemeClr val="tx1"/>
                        </a:solidFill>
                        <a:latin typeface=""/>
                        <a:ea typeface="Calibri"/>
                        <a:cs typeface="Calibri"/>
                        <a:sym typeface="Calibri"/>
                      </a:endParaRPr>
                    </a:p>
                  </a:txBody>
                  <a:tcPr marL="9525" marR="9525" marT="9525" marB="10800" anchor="b">
                    <a:lnL w="9525"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b="1" dirty="0">
                          <a:solidFill>
                            <a:schemeClr val="bg1"/>
                          </a:solidFill>
                          <a:latin typeface="Quattrocento Sans" panose="020B0502050000020003" pitchFamily="34" charset="0"/>
                          <a:ea typeface="Calibri"/>
                          <a:cs typeface="Calibri"/>
                          <a:sym typeface="Calibri"/>
                        </a:rPr>
                        <a:t>Streams</a:t>
                      </a:r>
                      <a:endParaRPr sz="1100" b="1" dirty="0">
                        <a:solidFill>
                          <a:schemeClr val="bg1"/>
                        </a:solidFill>
                        <a:latin typeface="Quattrocento Sans" panose="020B0502050000020003" pitchFamily="34" charset="0"/>
                        <a:ea typeface="Calibri"/>
                        <a:cs typeface="Calibri"/>
                        <a:sym typeface="Calibri"/>
                      </a:endParaRPr>
                    </a:p>
                    <a:p>
                      <a:pPr marL="0" lvl="0" indent="0" algn="ctr" rtl="0">
                        <a:lnSpc>
                          <a:spcPct val="115000"/>
                        </a:lnSpc>
                        <a:spcBef>
                          <a:spcPts val="0"/>
                        </a:spcBef>
                        <a:spcAft>
                          <a:spcPts val="0"/>
                        </a:spcAft>
                        <a:buNone/>
                      </a:pPr>
                      <a:r>
                        <a:rPr lang="en" sz="900" b="0" dirty="0">
                          <a:solidFill>
                            <a:schemeClr val="bg1"/>
                          </a:solidFill>
                          <a:latin typeface="Quattrocento Sans" panose="020B0502050000020003" pitchFamily="34" charset="0"/>
                          <a:ea typeface="Calibri"/>
                          <a:cs typeface="Calibri"/>
                          <a:sym typeface="Calibri"/>
                        </a:rPr>
                        <a:t>(Billion)</a:t>
                      </a:r>
                      <a:endParaRPr sz="900" b="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bg1"/>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rgbClr val="1BB953">
                        <a:alpha val="74902"/>
                      </a:srgbClr>
                    </a:solidFill>
                  </a:tcPr>
                </a:tc>
                <a:tc>
                  <a:txBody>
                    <a:bodyPr/>
                    <a:lstStyle/>
                    <a:p>
                      <a:pPr marL="0" lvl="0" indent="0" algn="ctr" rtl="0">
                        <a:lnSpc>
                          <a:spcPct val="115000"/>
                        </a:lnSpc>
                        <a:spcBef>
                          <a:spcPts val="0"/>
                        </a:spcBef>
                        <a:spcAft>
                          <a:spcPts val="0"/>
                        </a:spcAft>
                        <a:buNone/>
                      </a:pPr>
                      <a:r>
                        <a:rPr lang="en" sz="1100" b="1" dirty="0" err="1">
                          <a:solidFill>
                            <a:schemeClr val="bg1"/>
                          </a:solidFill>
                          <a:latin typeface="Quattrocento Sans" panose="020B0502050000020003" pitchFamily="34" charset="0"/>
                          <a:ea typeface="Calibri"/>
                          <a:cs typeface="Calibri"/>
                          <a:sym typeface="Calibri"/>
                        </a:rPr>
                        <a:t>Weeks_on_chart</a:t>
                      </a:r>
                      <a:endParaRPr sz="1100" b="1" dirty="0">
                        <a:solidFill>
                          <a:schemeClr val="bg1"/>
                        </a:solidFill>
                        <a:latin typeface="Quattrocento Sans" panose="020B0502050000020003" pitchFamily="34" charset="0"/>
                        <a:ea typeface="Calibri"/>
                        <a:cs typeface="Calibri"/>
                        <a:sym typeface="Calibri"/>
                      </a:endParaRPr>
                    </a:p>
                    <a:p>
                      <a:pPr marL="0" lvl="0" indent="0" algn="ctr" rtl="0">
                        <a:lnSpc>
                          <a:spcPct val="115000"/>
                        </a:lnSpc>
                        <a:spcBef>
                          <a:spcPts val="0"/>
                        </a:spcBef>
                        <a:spcAft>
                          <a:spcPts val="0"/>
                        </a:spcAft>
                        <a:buNone/>
                      </a:pPr>
                      <a:r>
                        <a:rPr lang="en" sz="900" b="0" dirty="0">
                          <a:solidFill>
                            <a:schemeClr val="bg1"/>
                          </a:solidFill>
                          <a:latin typeface="Quattrocento Sans" panose="020B0502050000020003" pitchFamily="34" charset="0"/>
                          <a:ea typeface="Calibri"/>
                          <a:cs typeface="Calibri"/>
                          <a:sym typeface="Calibri"/>
                        </a:rPr>
                        <a:t>(Week)</a:t>
                      </a:r>
                      <a:endParaRPr sz="900" b="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rgbClr val="1BB953">
                        <a:alpha val="74902"/>
                      </a:srgbClr>
                    </a:solidFill>
                  </a:tcPr>
                </a:tc>
                <a:tc>
                  <a:txBody>
                    <a:bodyPr/>
                    <a:lstStyle/>
                    <a:p>
                      <a:pPr marL="0" lvl="0" indent="0" algn="ctr" rtl="0">
                        <a:lnSpc>
                          <a:spcPct val="115000"/>
                        </a:lnSpc>
                        <a:spcBef>
                          <a:spcPts val="0"/>
                        </a:spcBef>
                        <a:spcAft>
                          <a:spcPts val="0"/>
                        </a:spcAft>
                        <a:buNone/>
                      </a:pPr>
                      <a:r>
                        <a:rPr lang="en" sz="1100" b="1" dirty="0">
                          <a:solidFill>
                            <a:schemeClr val="bg1"/>
                          </a:solidFill>
                          <a:latin typeface="Quattrocento Sans" panose="020B0502050000020003" pitchFamily="34" charset="0"/>
                          <a:ea typeface="Calibri"/>
                          <a:cs typeface="Calibri"/>
                          <a:sym typeface="Calibri"/>
                        </a:rPr>
                        <a:t>Danceability</a:t>
                      </a:r>
                      <a:endParaRPr sz="1100" b="1" dirty="0">
                        <a:solidFill>
                          <a:schemeClr val="bg1"/>
                        </a:solidFill>
                        <a:latin typeface="Quattrocento Sans" panose="020B0502050000020003" pitchFamily="34" charset="0"/>
                        <a:ea typeface="Calibri"/>
                        <a:cs typeface="Calibri"/>
                        <a:sym typeface="Calibri"/>
                      </a:endParaRPr>
                    </a:p>
                    <a:p>
                      <a:pPr marL="0" lvl="0" indent="0" algn="ctr" rtl="0">
                        <a:lnSpc>
                          <a:spcPct val="115000"/>
                        </a:lnSpc>
                        <a:spcBef>
                          <a:spcPts val="0"/>
                        </a:spcBef>
                        <a:spcAft>
                          <a:spcPts val="0"/>
                        </a:spcAft>
                        <a:buNone/>
                      </a:pPr>
                      <a:r>
                        <a:rPr lang="en" sz="900" b="0" dirty="0">
                          <a:solidFill>
                            <a:schemeClr val="bg1"/>
                          </a:solidFill>
                          <a:latin typeface="Quattrocento Sans" panose="020B0502050000020003" pitchFamily="34" charset="0"/>
                          <a:ea typeface="Calibri"/>
                          <a:cs typeface="Calibri"/>
                          <a:sym typeface="Calibri"/>
                        </a:rPr>
                        <a:t>(0-1)</a:t>
                      </a:r>
                      <a:endParaRPr sz="900" b="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rgbClr val="1BB953">
                        <a:alpha val="74902"/>
                      </a:srgbClr>
                    </a:solidFill>
                  </a:tcPr>
                </a:tc>
                <a:tc>
                  <a:txBody>
                    <a:bodyPr/>
                    <a:lstStyle/>
                    <a:p>
                      <a:pPr marL="0" lvl="0" indent="0" algn="ctr" rtl="0">
                        <a:lnSpc>
                          <a:spcPct val="115000"/>
                        </a:lnSpc>
                        <a:spcBef>
                          <a:spcPts val="0"/>
                        </a:spcBef>
                        <a:spcAft>
                          <a:spcPts val="0"/>
                        </a:spcAft>
                        <a:buNone/>
                      </a:pPr>
                      <a:r>
                        <a:rPr lang="en" sz="1100" b="1" dirty="0">
                          <a:solidFill>
                            <a:schemeClr val="bg1"/>
                          </a:solidFill>
                          <a:latin typeface="Quattrocento Sans" panose="020B0502050000020003" pitchFamily="34" charset="0"/>
                          <a:ea typeface="Calibri"/>
                          <a:cs typeface="Calibri"/>
                          <a:sym typeface="Calibri"/>
                        </a:rPr>
                        <a:t>Energy</a:t>
                      </a:r>
                      <a:endParaRPr sz="1100" b="1" dirty="0">
                        <a:solidFill>
                          <a:schemeClr val="bg1"/>
                        </a:solidFill>
                        <a:latin typeface="Quattrocento Sans" panose="020B0502050000020003" pitchFamily="34" charset="0"/>
                        <a:ea typeface="Calibri"/>
                        <a:cs typeface="Calibri"/>
                        <a:sym typeface="Calibri"/>
                      </a:endParaRPr>
                    </a:p>
                    <a:p>
                      <a:pPr marL="0" lvl="0" indent="0" algn="ctr" rtl="0">
                        <a:lnSpc>
                          <a:spcPct val="115000"/>
                        </a:lnSpc>
                        <a:spcBef>
                          <a:spcPts val="0"/>
                        </a:spcBef>
                        <a:spcAft>
                          <a:spcPts val="0"/>
                        </a:spcAft>
                        <a:buNone/>
                      </a:pPr>
                      <a:r>
                        <a:rPr lang="en" sz="900" b="0" dirty="0">
                          <a:solidFill>
                            <a:schemeClr val="bg1"/>
                          </a:solidFill>
                          <a:latin typeface="Quattrocento Sans" panose="020B0502050000020003" pitchFamily="34" charset="0"/>
                          <a:ea typeface="Calibri"/>
                          <a:cs typeface="Calibri"/>
                          <a:sym typeface="Calibri"/>
                        </a:rPr>
                        <a:t>(0-1)</a:t>
                      </a:r>
                      <a:endParaRPr sz="900" b="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rgbClr val="1BB953">
                        <a:alpha val="74902"/>
                      </a:srgbClr>
                    </a:solidFill>
                  </a:tcPr>
                </a:tc>
                <a:tc>
                  <a:txBody>
                    <a:bodyPr/>
                    <a:lstStyle/>
                    <a:p>
                      <a:pPr marL="0" lvl="0" indent="0" algn="ctr" rtl="0">
                        <a:lnSpc>
                          <a:spcPct val="115000"/>
                        </a:lnSpc>
                        <a:spcBef>
                          <a:spcPts val="0"/>
                        </a:spcBef>
                        <a:spcAft>
                          <a:spcPts val="0"/>
                        </a:spcAft>
                        <a:buNone/>
                      </a:pPr>
                      <a:r>
                        <a:rPr lang="en" sz="1100" b="1" dirty="0">
                          <a:solidFill>
                            <a:schemeClr val="bg1"/>
                          </a:solidFill>
                          <a:latin typeface="Quattrocento Sans" panose="020B0502050000020003" pitchFamily="34" charset="0"/>
                          <a:ea typeface="Calibri"/>
                          <a:cs typeface="Calibri"/>
                          <a:sym typeface="Calibri"/>
                        </a:rPr>
                        <a:t>Loudness</a:t>
                      </a:r>
                      <a:endParaRPr sz="1100" b="1" dirty="0">
                        <a:solidFill>
                          <a:schemeClr val="bg1"/>
                        </a:solidFill>
                        <a:latin typeface="Quattrocento Sans" panose="020B0502050000020003" pitchFamily="34" charset="0"/>
                        <a:ea typeface="Calibri"/>
                        <a:cs typeface="Calibri"/>
                        <a:sym typeface="Calibri"/>
                      </a:endParaRPr>
                    </a:p>
                    <a:p>
                      <a:pPr marL="0" lvl="0" indent="0" algn="ctr" rtl="0">
                        <a:lnSpc>
                          <a:spcPct val="115000"/>
                        </a:lnSpc>
                        <a:spcBef>
                          <a:spcPts val="0"/>
                        </a:spcBef>
                        <a:spcAft>
                          <a:spcPts val="0"/>
                        </a:spcAft>
                        <a:buNone/>
                      </a:pPr>
                      <a:r>
                        <a:rPr lang="en" sz="900" b="0" dirty="0">
                          <a:solidFill>
                            <a:schemeClr val="bg1"/>
                          </a:solidFill>
                          <a:latin typeface="Quattrocento Sans" panose="020B0502050000020003" pitchFamily="34" charset="0"/>
                          <a:ea typeface="Calibri"/>
                          <a:cs typeface="Calibri"/>
                          <a:sym typeface="Calibri"/>
                        </a:rPr>
                        <a:t>(-60-0 Db*)</a:t>
                      </a:r>
                      <a:endParaRPr sz="900" b="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rgbClr val="1BB953">
                        <a:alpha val="74902"/>
                      </a:srgbClr>
                    </a:solidFill>
                  </a:tcPr>
                </a:tc>
                <a:extLst>
                  <a:ext uri="{0D108BD9-81ED-4DB2-BD59-A6C34878D82A}">
                    <a16:rowId xmlns:a16="http://schemas.microsoft.com/office/drawing/2014/main" val="10000"/>
                  </a:ext>
                </a:extLst>
              </a:tr>
              <a:tr h="295314">
                <a:tc>
                  <a:txBody>
                    <a:bodyPr/>
                    <a:lstStyle/>
                    <a:p>
                      <a:pPr marL="0" lvl="0" indent="0" algn="ctr" rtl="0">
                        <a:lnSpc>
                          <a:spcPct val="115000"/>
                        </a:lnSpc>
                        <a:spcBef>
                          <a:spcPts val="0"/>
                        </a:spcBef>
                        <a:spcAft>
                          <a:spcPts val="0"/>
                        </a:spcAft>
                        <a:buNone/>
                      </a:pPr>
                      <a:r>
                        <a:rPr lang="en" sz="1100" b="1" dirty="0">
                          <a:solidFill>
                            <a:schemeClr val="bg1"/>
                          </a:solidFill>
                          <a:latin typeface="Quattrocento Sans" panose="020B0502050000020003" pitchFamily="34" charset="0"/>
                          <a:ea typeface="Calibri"/>
                          <a:cs typeface="Calibri"/>
                          <a:sym typeface="Calibri"/>
                        </a:rPr>
                        <a:t>mean</a:t>
                      </a:r>
                      <a:endParaRPr sz="1100" b="1"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bg1"/>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rgbClr val="1BB953">
                        <a:alpha val="74902"/>
                      </a:srgbClr>
                    </a:solid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16.808</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14.852</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a:solidFill>
                            <a:schemeClr val="bg1"/>
                          </a:solidFill>
                          <a:latin typeface="Quattrocento Sans" panose="020B0502050000020003" pitchFamily="34" charset="0"/>
                          <a:ea typeface="Calibri"/>
                          <a:cs typeface="Calibri"/>
                          <a:sym typeface="Calibri"/>
                        </a:rPr>
                        <a:t>0.691</a:t>
                      </a:r>
                      <a:endParaRPr sz="110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0.646</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-6.268</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r h="295314">
                <a:tc>
                  <a:txBody>
                    <a:bodyPr/>
                    <a:lstStyle/>
                    <a:p>
                      <a:pPr marL="0" lvl="0" indent="0" algn="ctr" rtl="0">
                        <a:lnSpc>
                          <a:spcPct val="115000"/>
                        </a:lnSpc>
                        <a:spcBef>
                          <a:spcPts val="0"/>
                        </a:spcBef>
                        <a:spcAft>
                          <a:spcPts val="0"/>
                        </a:spcAft>
                        <a:buNone/>
                      </a:pPr>
                      <a:r>
                        <a:rPr lang="en" sz="1100" b="1" dirty="0">
                          <a:solidFill>
                            <a:schemeClr val="bg1"/>
                          </a:solidFill>
                          <a:latin typeface="Quattrocento Sans" panose="020B0502050000020003" pitchFamily="34" charset="0"/>
                          <a:ea typeface="Calibri"/>
                          <a:cs typeface="Calibri"/>
                          <a:sym typeface="Calibri"/>
                        </a:rPr>
                        <a:t>std</a:t>
                      </a:r>
                      <a:endParaRPr sz="1100" b="1"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bg1"/>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rgbClr val="1BB953">
                        <a:alpha val="74902"/>
                      </a:srgbClr>
                    </a:solid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13.893</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20.504</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0.133</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0.157</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2.340</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2"/>
                  </a:ext>
                </a:extLst>
              </a:tr>
              <a:tr h="295314">
                <a:tc>
                  <a:txBody>
                    <a:bodyPr/>
                    <a:lstStyle/>
                    <a:p>
                      <a:pPr marL="0" lvl="0" indent="0" algn="ctr" rtl="0">
                        <a:lnSpc>
                          <a:spcPct val="115000"/>
                        </a:lnSpc>
                        <a:spcBef>
                          <a:spcPts val="0"/>
                        </a:spcBef>
                        <a:spcAft>
                          <a:spcPts val="0"/>
                        </a:spcAft>
                        <a:buNone/>
                      </a:pPr>
                      <a:r>
                        <a:rPr lang="en" sz="1100" b="1" dirty="0">
                          <a:solidFill>
                            <a:schemeClr val="bg1"/>
                          </a:solidFill>
                          <a:latin typeface="Quattrocento Sans" panose="020B0502050000020003" pitchFamily="34" charset="0"/>
                          <a:ea typeface="Calibri"/>
                          <a:cs typeface="Calibri"/>
                          <a:sym typeface="Calibri"/>
                        </a:rPr>
                        <a:t>min</a:t>
                      </a:r>
                      <a:endParaRPr sz="1100" b="1"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bg1"/>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rgbClr val="1BB953">
                        <a:alpha val="74902"/>
                      </a:srgbClr>
                    </a:solidFill>
                  </a:tcPr>
                </a:tc>
                <a:tc>
                  <a:txBody>
                    <a:bodyPr/>
                    <a:lstStyle/>
                    <a:p>
                      <a:pPr marL="0" lvl="0" indent="0" algn="ctr" rtl="0">
                        <a:lnSpc>
                          <a:spcPct val="115000"/>
                        </a:lnSpc>
                        <a:spcBef>
                          <a:spcPts val="0"/>
                        </a:spcBef>
                        <a:spcAft>
                          <a:spcPts val="0"/>
                        </a:spcAft>
                        <a:buNone/>
                      </a:pPr>
                      <a:r>
                        <a:rPr lang="en" sz="1100">
                          <a:solidFill>
                            <a:schemeClr val="bg1"/>
                          </a:solidFill>
                          <a:latin typeface="Quattrocento Sans" panose="020B0502050000020003" pitchFamily="34" charset="0"/>
                          <a:ea typeface="Calibri"/>
                          <a:cs typeface="Calibri"/>
                          <a:sym typeface="Calibri"/>
                        </a:rPr>
                        <a:t>1.423</a:t>
                      </a:r>
                      <a:endParaRPr sz="110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1.000</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b="1" dirty="0">
                          <a:solidFill>
                            <a:schemeClr val="bg1"/>
                          </a:solidFill>
                          <a:latin typeface="Quattrocento Sans" panose="020B0502050000020003" pitchFamily="34" charset="0"/>
                          <a:ea typeface="Calibri"/>
                          <a:cs typeface="Calibri"/>
                          <a:sym typeface="Calibri"/>
                        </a:rPr>
                        <a:t>0.398</a:t>
                      </a:r>
                      <a:endParaRPr sz="1100" b="1"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0.189</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a:solidFill>
                            <a:schemeClr val="bg1"/>
                          </a:solidFill>
                          <a:latin typeface="Quattrocento Sans" panose="020B0502050000020003" pitchFamily="34" charset="0"/>
                          <a:ea typeface="Calibri"/>
                          <a:cs typeface="Calibri"/>
                          <a:sym typeface="Calibri"/>
                        </a:rPr>
                        <a:t>-16.169</a:t>
                      </a:r>
                      <a:endParaRPr sz="110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3"/>
                  </a:ext>
                </a:extLst>
              </a:tr>
              <a:tr h="295314">
                <a:tc>
                  <a:txBody>
                    <a:bodyPr/>
                    <a:lstStyle/>
                    <a:p>
                      <a:pPr marL="0" lvl="0" indent="0" algn="ctr" rtl="0">
                        <a:lnSpc>
                          <a:spcPct val="115000"/>
                        </a:lnSpc>
                        <a:spcBef>
                          <a:spcPts val="0"/>
                        </a:spcBef>
                        <a:spcAft>
                          <a:spcPts val="0"/>
                        </a:spcAft>
                        <a:buNone/>
                      </a:pPr>
                      <a:r>
                        <a:rPr lang="en" sz="1100" b="1" dirty="0">
                          <a:solidFill>
                            <a:schemeClr val="bg1"/>
                          </a:solidFill>
                          <a:latin typeface="Quattrocento Sans" panose="020B0502050000020003" pitchFamily="34" charset="0"/>
                          <a:ea typeface="Calibri"/>
                          <a:cs typeface="Calibri"/>
                          <a:sym typeface="Calibri"/>
                        </a:rPr>
                        <a:t>25%</a:t>
                      </a:r>
                      <a:endParaRPr sz="1100" b="1"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bg1"/>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rgbClr val="1BB953">
                        <a:alpha val="74902"/>
                      </a:srgbClr>
                    </a:solidFill>
                  </a:tcPr>
                </a:tc>
                <a:tc>
                  <a:txBody>
                    <a:bodyPr/>
                    <a:lstStyle/>
                    <a:p>
                      <a:pPr marL="0" lvl="0" indent="0" algn="ctr" rtl="0">
                        <a:lnSpc>
                          <a:spcPct val="115000"/>
                        </a:lnSpc>
                        <a:spcBef>
                          <a:spcPts val="0"/>
                        </a:spcBef>
                        <a:spcAft>
                          <a:spcPts val="0"/>
                        </a:spcAft>
                        <a:buNone/>
                      </a:pPr>
                      <a:r>
                        <a:rPr lang="en" sz="1100">
                          <a:solidFill>
                            <a:schemeClr val="bg1"/>
                          </a:solidFill>
                          <a:latin typeface="Quattrocento Sans" panose="020B0502050000020003" pitchFamily="34" charset="0"/>
                          <a:ea typeface="Calibri"/>
                          <a:cs typeface="Calibri"/>
                          <a:sym typeface="Calibri"/>
                        </a:rPr>
                        <a:t>5.408</a:t>
                      </a:r>
                      <a:endParaRPr sz="110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1.000</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0.587</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0.542</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-7.454</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4"/>
                  </a:ext>
                </a:extLst>
              </a:tr>
              <a:tr h="295314">
                <a:tc>
                  <a:txBody>
                    <a:bodyPr/>
                    <a:lstStyle/>
                    <a:p>
                      <a:pPr marL="0" lvl="0" indent="0" algn="ctr" rtl="0">
                        <a:lnSpc>
                          <a:spcPct val="115000"/>
                        </a:lnSpc>
                        <a:spcBef>
                          <a:spcPts val="0"/>
                        </a:spcBef>
                        <a:spcAft>
                          <a:spcPts val="0"/>
                        </a:spcAft>
                        <a:buNone/>
                      </a:pPr>
                      <a:r>
                        <a:rPr lang="en" sz="1100" b="1" dirty="0">
                          <a:solidFill>
                            <a:schemeClr val="bg1"/>
                          </a:solidFill>
                          <a:latin typeface="Quattrocento Sans" panose="020B0502050000020003" pitchFamily="34" charset="0"/>
                          <a:ea typeface="Calibri"/>
                          <a:cs typeface="Calibri"/>
                          <a:sym typeface="Calibri"/>
                        </a:rPr>
                        <a:t>50%</a:t>
                      </a:r>
                      <a:endParaRPr sz="1100" b="1"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bg1"/>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rgbClr val="1BB953">
                        <a:alpha val="74902"/>
                      </a:srgbClr>
                    </a:solid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13.347</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a:solidFill>
                            <a:schemeClr val="bg1"/>
                          </a:solidFill>
                          <a:latin typeface="Quattrocento Sans" panose="020B0502050000020003" pitchFamily="34" charset="0"/>
                          <a:ea typeface="Calibri"/>
                          <a:cs typeface="Calibri"/>
                          <a:sym typeface="Calibri"/>
                        </a:rPr>
                        <a:t>5.000</a:t>
                      </a:r>
                      <a:endParaRPr sz="110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0.709</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0.657</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-5.883</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5"/>
                  </a:ext>
                </a:extLst>
              </a:tr>
              <a:tr h="295314">
                <a:tc>
                  <a:txBody>
                    <a:bodyPr/>
                    <a:lstStyle/>
                    <a:p>
                      <a:pPr marL="0" lvl="0" indent="0" algn="ctr" rtl="0">
                        <a:lnSpc>
                          <a:spcPct val="115000"/>
                        </a:lnSpc>
                        <a:spcBef>
                          <a:spcPts val="0"/>
                        </a:spcBef>
                        <a:spcAft>
                          <a:spcPts val="0"/>
                        </a:spcAft>
                        <a:buNone/>
                      </a:pPr>
                      <a:r>
                        <a:rPr lang="en" sz="1100" b="1" dirty="0">
                          <a:solidFill>
                            <a:schemeClr val="bg1"/>
                          </a:solidFill>
                          <a:latin typeface="Quattrocento Sans" panose="020B0502050000020003" pitchFamily="34" charset="0"/>
                          <a:ea typeface="Calibri"/>
                          <a:cs typeface="Calibri"/>
                          <a:sym typeface="Calibri"/>
                        </a:rPr>
                        <a:t>75%</a:t>
                      </a:r>
                      <a:endParaRPr sz="1100" b="1"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bg1"/>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rgbClr val="1BB953">
                        <a:alpha val="74902"/>
                      </a:srgbClr>
                    </a:solid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25.714</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20.000</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0.794</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0.769</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-4.604</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6"/>
                  </a:ext>
                </a:extLst>
              </a:tr>
              <a:tr h="295314">
                <a:tc>
                  <a:txBody>
                    <a:bodyPr/>
                    <a:lstStyle/>
                    <a:p>
                      <a:pPr marL="0" lvl="0" indent="0" algn="ctr" rtl="0">
                        <a:lnSpc>
                          <a:spcPct val="115000"/>
                        </a:lnSpc>
                        <a:spcBef>
                          <a:spcPts val="0"/>
                        </a:spcBef>
                        <a:spcAft>
                          <a:spcPts val="0"/>
                        </a:spcAft>
                        <a:buNone/>
                      </a:pPr>
                      <a:r>
                        <a:rPr lang="en" sz="1100" b="1" dirty="0">
                          <a:solidFill>
                            <a:schemeClr val="bg1"/>
                          </a:solidFill>
                          <a:latin typeface="Quattrocento Sans" panose="020B0502050000020003" pitchFamily="34" charset="0"/>
                          <a:ea typeface="Calibri"/>
                          <a:cs typeface="Calibri"/>
                          <a:sym typeface="Calibri"/>
                        </a:rPr>
                        <a:t>max</a:t>
                      </a:r>
                      <a:endParaRPr sz="1100" b="1"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bg1"/>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BB953">
                        <a:alpha val="74902"/>
                      </a:srgbClr>
                    </a:solidFill>
                  </a:tcPr>
                </a:tc>
                <a:tc>
                  <a:txBody>
                    <a:bodyPr/>
                    <a:lstStyle/>
                    <a:p>
                      <a:pPr marL="0" lvl="0" indent="0" algn="ctr" rtl="0">
                        <a:lnSpc>
                          <a:spcPct val="115000"/>
                        </a:lnSpc>
                        <a:spcBef>
                          <a:spcPts val="0"/>
                        </a:spcBef>
                        <a:spcAft>
                          <a:spcPts val="0"/>
                        </a:spcAft>
                        <a:buNone/>
                      </a:pPr>
                      <a:r>
                        <a:rPr lang="en" sz="1100" b="1" dirty="0">
                          <a:solidFill>
                            <a:schemeClr val="bg1"/>
                          </a:solidFill>
                          <a:latin typeface="Quattrocento Sans" panose="020B0502050000020003" pitchFamily="34" charset="0"/>
                          <a:ea typeface="Calibri"/>
                          <a:cs typeface="Calibri"/>
                          <a:sym typeface="Calibri"/>
                        </a:rPr>
                        <a:t>50.162</a:t>
                      </a:r>
                      <a:endParaRPr sz="1100" b="1"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b="1">
                          <a:solidFill>
                            <a:schemeClr val="bg1"/>
                          </a:solidFill>
                          <a:latin typeface="Quattrocento Sans" panose="020B0502050000020003" pitchFamily="34" charset="0"/>
                          <a:ea typeface="Calibri"/>
                          <a:cs typeface="Calibri"/>
                          <a:sym typeface="Calibri"/>
                        </a:rPr>
                        <a:t>104.000</a:t>
                      </a:r>
                      <a:endParaRPr sz="1100" b="1">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0.954</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0.959</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lvl="0" indent="0" algn="ctr" rtl="0">
                        <a:lnSpc>
                          <a:spcPct val="115000"/>
                        </a:lnSpc>
                        <a:spcBef>
                          <a:spcPts val="0"/>
                        </a:spcBef>
                        <a:spcAft>
                          <a:spcPts val="0"/>
                        </a:spcAft>
                        <a:buNone/>
                      </a:pPr>
                      <a:r>
                        <a:rPr lang="en" sz="1100" dirty="0">
                          <a:solidFill>
                            <a:schemeClr val="bg1"/>
                          </a:solidFill>
                          <a:latin typeface="Quattrocento Sans" panose="020B0502050000020003" pitchFamily="34" charset="0"/>
                          <a:ea typeface="Calibri"/>
                          <a:cs typeface="Calibri"/>
                          <a:sym typeface="Calibri"/>
                        </a:rPr>
                        <a:t>-2.171</a:t>
                      </a:r>
                      <a:endParaRPr sz="1100" dirty="0">
                        <a:solidFill>
                          <a:schemeClr val="bg1"/>
                        </a:solidFill>
                        <a:latin typeface="Quattrocento Sans" panose="020B0502050000020003" pitchFamily="34" charset="0"/>
                        <a:ea typeface="Calibri"/>
                        <a:cs typeface="Calibri"/>
                        <a:sym typeface="Calibri"/>
                      </a:endParaRPr>
                    </a:p>
                  </a:txBody>
                  <a:tcPr marL="9525" marR="9525" marT="9525" marB="1080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797" name="Google Shape;797;p46"/>
          <p:cNvSpPr/>
          <p:nvPr/>
        </p:nvSpPr>
        <p:spPr>
          <a:xfrm>
            <a:off x="5723661" y="2253948"/>
            <a:ext cx="675900" cy="360000"/>
          </a:xfrm>
          <a:prstGeom prst="ellipse">
            <a:avLst/>
          </a:prstGeom>
          <a:noFill/>
          <a:ln w="19050" cap="flat" cmpd="sng">
            <a:solidFill>
              <a:srgbClr val="1DB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6"/>
          <p:cNvSpPr/>
          <p:nvPr/>
        </p:nvSpPr>
        <p:spPr>
          <a:xfrm>
            <a:off x="4628822" y="3423251"/>
            <a:ext cx="675900" cy="360000"/>
          </a:xfrm>
          <a:prstGeom prst="ellipse">
            <a:avLst/>
          </a:prstGeom>
          <a:noFill/>
          <a:ln w="19050" cap="flat" cmpd="sng">
            <a:solidFill>
              <a:srgbClr val="1DB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1" name="Google Shape;801;p46"/>
          <p:cNvPicPr preferRelativeResize="0"/>
          <p:nvPr/>
        </p:nvPicPr>
        <p:blipFill rotWithShape="1">
          <a:blip r:embed="rId3">
            <a:alphaModFix/>
          </a:blip>
          <a:srcRect l="21341" t="6266" r="23284" b="17688"/>
          <a:stretch/>
        </p:blipFill>
        <p:spPr>
          <a:xfrm rot="519738">
            <a:off x="5072750" y="3517175"/>
            <a:ext cx="583500" cy="657900"/>
          </a:xfrm>
          <a:prstGeom prst="rect">
            <a:avLst/>
          </a:prstGeom>
          <a:noFill/>
          <a:ln>
            <a:noFill/>
          </a:ln>
        </p:spPr>
      </p:pic>
      <p:sp>
        <p:nvSpPr>
          <p:cNvPr id="795" name="Google Shape;795;p46"/>
          <p:cNvSpPr/>
          <p:nvPr/>
        </p:nvSpPr>
        <p:spPr>
          <a:xfrm>
            <a:off x="3516882" y="3431564"/>
            <a:ext cx="675900" cy="360000"/>
          </a:xfrm>
          <a:prstGeom prst="ellipse">
            <a:avLst/>
          </a:prstGeom>
          <a:noFill/>
          <a:ln w="19050" cap="flat" cmpd="sng">
            <a:solidFill>
              <a:srgbClr val="1DB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2" name="Google Shape;802;p46"/>
          <p:cNvPicPr preferRelativeResize="0"/>
          <p:nvPr/>
        </p:nvPicPr>
        <p:blipFill rotWithShape="1">
          <a:blip r:embed="rId4">
            <a:alphaModFix/>
          </a:blip>
          <a:srcRect l="39408" b="10594"/>
          <a:stretch/>
        </p:blipFill>
        <p:spPr>
          <a:xfrm flipH="1">
            <a:off x="3298063" y="3546594"/>
            <a:ext cx="440400" cy="599069"/>
          </a:xfrm>
          <a:prstGeom prst="rect">
            <a:avLst/>
          </a:prstGeom>
          <a:noFill/>
          <a:ln>
            <a:noFill/>
          </a:ln>
        </p:spPr>
      </p:pic>
      <p:sp>
        <p:nvSpPr>
          <p:cNvPr id="713" name="Google Shape;352;p41">
            <a:extLst>
              <a:ext uri="{FF2B5EF4-FFF2-40B4-BE49-F238E27FC236}">
                <a16:creationId xmlns:a16="http://schemas.microsoft.com/office/drawing/2014/main" id="{D3E3795A-A3CE-3737-22EC-D53068ADEB92}"/>
              </a:ext>
            </a:extLst>
          </p:cNvPr>
          <p:cNvSpPr/>
          <p:nvPr/>
        </p:nvSpPr>
        <p:spPr>
          <a:xfrm>
            <a:off x="126539" y="2299606"/>
            <a:ext cx="1722600" cy="275100"/>
          </a:xfrm>
          <a:prstGeom prst="roundRect">
            <a:avLst>
              <a:gd name="adj" fmla="val 16667"/>
            </a:avLst>
          </a:prstGeom>
          <a:gradFill>
            <a:gsLst>
              <a:gs pos="0">
                <a:srgbClr val="7F7F7F">
                  <a:alpha val="44705"/>
                </a:srgbClr>
              </a:gs>
              <a:gs pos="100000">
                <a:srgbClr val="191414">
                  <a:alpha val="24705"/>
                </a:srgbClr>
              </a:gs>
            </a:gsLst>
            <a:lin ang="4199895" scaled="0"/>
          </a:gradFill>
          <a:ln>
            <a:noFill/>
          </a:ln>
        </p:spPr>
        <p:txBody>
          <a:bodyPr spcFirstLastPara="1" wrap="square" lIns="513000" tIns="34275" rIns="68575" bIns="34275" anchor="ctr" anchorCtr="0">
            <a:noAutofit/>
          </a:bodyPr>
          <a:lstStyle/>
          <a:p>
            <a:pPr marL="0" marR="0" lvl="0" indent="-114300" algn="l" rtl="0">
              <a:spcBef>
                <a:spcPts val="0"/>
              </a:spcBef>
              <a:spcAft>
                <a:spcPts val="0"/>
              </a:spcAft>
              <a:buNone/>
            </a:pPr>
            <a:endParaRPr sz="1100"/>
          </a:p>
        </p:txBody>
      </p:sp>
      <p:sp>
        <p:nvSpPr>
          <p:cNvPr id="714" name="Google Shape;187;p41">
            <a:extLst>
              <a:ext uri="{FF2B5EF4-FFF2-40B4-BE49-F238E27FC236}">
                <a16:creationId xmlns:a16="http://schemas.microsoft.com/office/drawing/2014/main" id="{D3D7755B-EE83-9C06-482E-23DA30557C82}"/>
              </a:ext>
            </a:extLst>
          </p:cNvPr>
          <p:cNvSpPr/>
          <p:nvPr/>
        </p:nvSpPr>
        <p:spPr>
          <a:xfrm>
            <a:off x="-17385" y="1773706"/>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Ideal Experiment</a:t>
            </a:r>
            <a:endParaRPr sz="1100" dirty="0">
              <a:solidFill>
                <a:srgbClr val="999999"/>
              </a:solidFill>
            </a:endParaRPr>
          </a:p>
        </p:txBody>
      </p:sp>
      <p:sp>
        <p:nvSpPr>
          <p:cNvPr id="715" name="Google Shape;188;p41">
            <a:extLst>
              <a:ext uri="{FF2B5EF4-FFF2-40B4-BE49-F238E27FC236}">
                <a16:creationId xmlns:a16="http://schemas.microsoft.com/office/drawing/2014/main" id="{E575552D-9CBB-55E3-11F5-FDD9D3096F27}"/>
              </a:ext>
            </a:extLst>
          </p:cNvPr>
          <p:cNvSpPr/>
          <p:nvPr/>
        </p:nvSpPr>
        <p:spPr>
          <a:xfrm>
            <a:off x="-17385" y="395846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rgbClr val="999999"/>
                </a:solidFill>
                <a:latin typeface="Quattrocento Sans"/>
                <a:ea typeface="Quattrocento Sans"/>
                <a:cs typeface="Quattrocento Sans"/>
                <a:sym typeface="Quattrocento Sans"/>
              </a:rPr>
              <a:t>Conclusion</a:t>
            </a:r>
            <a:endParaRPr sz="1100">
              <a:solidFill>
                <a:srgbClr val="999999"/>
              </a:solidFill>
            </a:endParaRPr>
          </a:p>
        </p:txBody>
      </p:sp>
      <p:sp>
        <p:nvSpPr>
          <p:cNvPr id="716" name="Google Shape;189;p41">
            <a:extLst>
              <a:ext uri="{FF2B5EF4-FFF2-40B4-BE49-F238E27FC236}">
                <a16:creationId xmlns:a16="http://schemas.microsoft.com/office/drawing/2014/main" id="{49C90FD8-4190-D500-4406-5A7D4C1FE03F}"/>
              </a:ext>
            </a:extLst>
          </p:cNvPr>
          <p:cNvSpPr/>
          <p:nvPr/>
        </p:nvSpPr>
        <p:spPr>
          <a:xfrm>
            <a:off x="-17385" y="4349200"/>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rgbClr val="999999"/>
                </a:solidFill>
                <a:latin typeface="Quattrocento Sans"/>
                <a:ea typeface="Quattrocento Sans"/>
                <a:cs typeface="Quattrocento Sans"/>
                <a:sym typeface="Quattrocento Sans"/>
              </a:rPr>
              <a:t>Q&amp;A</a:t>
            </a:r>
            <a:endParaRPr sz="1100">
              <a:solidFill>
                <a:srgbClr val="999999"/>
              </a:solidFill>
            </a:endParaRPr>
          </a:p>
        </p:txBody>
      </p:sp>
      <p:cxnSp>
        <p:nvCxnSpPr>
          <p:cNvPr id="717" name="Google Shape;190;p41">
            <a:extLst>
              <a:ext uri="{FF2B5EF4-FFF2-40B4-BE49-F238E27FC236}">
                <a16:creationId xmlns:a16="http://schemas.microsoft.com/office/drawing/2014/main" id="{2869FFA6-07D3-9901-FC5F-C8C71E081A65}"/>
              </a:ext>
            </a:extLst>
          </p:cNvPr>
          <p:cNvCxnSpPr/>
          <p:nvPr/>
        </p:nvCxnSpPr>
        <p:spPr>
          <a:xfrm>
            <a:off x="141351" y="2164439"/>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718" name="Google Shape;191;p41">
            <a:extLst>
              <a:ext uri="{FF2B5EF4-FFF2-40B4-BE49-F238E27FC236}">
                <a16:creationId xmlns:a16="http://schemas.microsoft.com/office/drawing/2014/main" id="{7F17B0EA-6FE1-5C47-BDAD-549551C1FAE7}"/>
              </a:ext>
            </a:extLst>
          </p:cNvPr>
          <p:cNvCxnSpPr/>
          <p:nvPr/>
        </p:nvCxnSpPr>
        <p:spPr>
          <a:xfrm>
            <a:off x="141351" y="3833186"/>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grpSp>
        <p:nvGrpSpPr>
          <p:cNvPr id="719" name="Google Shape;194;p41">
            <a:extLst>
              <a:ext uri="{FF2B5EF4-FFF2-40B4-BE49-F238E27FC236}">
                <a16:creationId xmlns:a16="http://schemas.microsoft.com/office/drawing/2014/main" id="{63D10435-9538-969D-0CFC-6469E3E114F7}"/>
              </a:ext>
            </a:extLst>
          </p:cNvPr>
          <p:cNvGrpSpPr/>
          <p:nvPr/>
        </p:nvGrpSpPr>
        <p:grpSpPr>
          <a:xfrm>
            <a:off x="223506" y="1439569"/>
            <a:ext cx="177403" cy="162000"/>
            <a:chOff x="3398838" y="5076826"/>
            <a:chExt cx="345950" cy="315913"/>
          </a:xfrm>
        </p:grpSpPr>
        <p:sp>
          <p:nvSpPr>
            <p:cNvPr id="803" name="Google Shape;195;p41">
              <a:extLst>
                <a:ext uri="{FF2B5EF4-FFF2-40B4-BE49-F238E27FC236}">
                  <a16:creationId xmlns:a16="http://schemas.microsoft.com/office/drawing/2014/main" id="{94ED0950-B535-C96F-C07C-AF08A20FC576}"/>
                </a:ext>
              </a:extLst>
            </p:cNvPr>
            <p:cNvSpPr/>
            <p:nvPr/>
          </p:nvSpPr>
          <p:spPr>
            <a:xfrm>
              <a:off x="3519488" y="5076826"/>
              <a:ext cx="2253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04" name="Google Shape;196;p41">
              <a:extLst>
                <a:ext uri="{FF2B5EF4-FFF2-40B4-BE49-F238E27FC236}">
                  <a16:creationId xmlns:a16="http://schemas.microsoft.com/office/drawing/2014/main" id="{A31A1336-1451-6063-AA88-4DDE227ABEFF}"/>
                </a:ext>
              </a:extLst>
            </p:cNvPr>
            <p:cNvSpPr/>
            <p:nvPr/>
          </p:nvSpPr>
          <p:spPr>
            <a:xfrm>
              <a:off x="3519488" y="5197476"/>
              <a:ext cx="2253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05" name="Google Shape;197;p41">
              <a:extLst>
                <a:ext uri="{FF2B5EF4-FFF2-40B4-BE49-F238E27FC236}">
                  <a16:creationId xmlns:a16="http://schemas.microsoft.com/office/drawing/2014/main" id="{3A34F8FA-3CF0-BC72-933B-0FC4393418B7}"/>
                </a:ext>
              </a:extLst>
            </p:cNvPr>
            <p:cNvSpPr/>
            <p:nvPr/>
          </p:nvSpPr>
          <p:spPr>
            <a:xfrm>
              <a:off x="3519488" y="5316539"/>
              <a:ext cx="225300" cy="762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06" name="Google Shape;198;p41">
              <a:extLst>
                <a:ext uri="{FF2B5EF4-FFF2-40B4-BE49-F238E27FC236}">
                  <a16:creationId xmlns:a16="http://schemas.microsoft.com/office/drawing/2014/main" id="{99D9A4F7-2D77-1306-B8A2-420B935D97E1}"/>
                </a:ext>
              </a:extLst>
            </p:cNvPr>
            <p:cNvSpPr/>
            <p:nvPr/>
          </p:nvSpPr>
          <p:spPr>
            <a:xfrm>
              <a:off x="3398838" y="5076826"/>
              <a:ext cx="747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07" name="Google Shape;199;p41">
              <a:extLst>
                <a:ext uri="{FF2B5EF4-FFF2-40B4-BE49-F238E27FC236}">
                  <a16:creationId xmlns:a16="http://schemas.microsoft.com/office/drawing/2014/main" id="{4749C7D0-8173-75FF-A586-51912F0B4C91}"/>
                </a:ext>
              </a:extLst>
            </p:cNvPr>
            <p:cNvSpPr/>
            <p:nvPr/>
          </p:nvSpPr>
          <p:spPr>
            <a:xfrm>
              <a:off x="3398838" y="5197476"/>
              <a:ext cx="747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08" name="Google Shape;200;p41">
              <a:extLst>
                <a:ext uri="{FF2B5EF4-FFF2-40B4-BE49-F238E27FC236}">
                  <a16:creationId xmlns:a16="http://schemas.microsoft.com/office/drawing/2014/main" id="{564CAC08-F059-ED9C-1F81-3BDFD69C0939}"/>
                </a:ext>
              </a:extLst>
            </p:cNvPr>
            <p:cNvSpPr/>
            <p:nvPr/>
          </p:nvSpPr>
          <p:spPr>
            <a:xfrm>
              <a:off x="3398838" y="5316539"/>
              <a:ext cx="74700" cy="762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809" name="Google Shape;201;p41">
            <a:extLst>
              <a:ext uri="{FF2B5EF4-FFF2-40B4-BE49-F238E27FC236}">
                <a16:creationId xmlns:a16="http://schemas.microsoft.com/office/drawing/2014/main" id="{19EC7B40-2670-50EB-6227-BFB4B6D5B48C}"/>
              </a:ext>
            </a:extLst>
          </p:cNvPr>
          <p:cNvGrpSpPr/>
          <p:nvPr/>
        </p:nvGrpSpPr>
        <p:grpSpPr>
          <a:xfrm>
            <a:off x="227121" y="1830237"/>
            <a:ext cx="170172" cy="162057"/>
            <a:chOff x="5483226" y="731713"/>
            <a:chExt cx="363538" cy="346201"/>
          </a:xfrm>
        </p:grpSpPr>
        <p:sp>
          <p:nvSpPr>
            <p:cNvPr id="810" name="Google Shape;202;p41">
              <a:extLst>
                <a:ext uri="{FF2B5EF4-FFF2-40B4-BE49-F238E27FC236}">
                  <a16:creationId xmlns:a16="http://schemas.microsoft.com/office/drawing/2014/main" id="{9E27F0CA-064E-A4CF-FFE2-55A9BB4ADACF}"/>
                </a:ext>
              </a:extLst>
            </p:cNvPr>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11" name="Google Shape;203;p41">
              <a:extLst>
                <a:ext uri="{FF2B5EF4-FFF2-40B4-BE49-F238E27FC236}">
                  <a16:creationId xmlns:a16="http://schemas.microsoft.com/office/drawing/2014/main" id="{8B442229-DB0B-6763-ED33-6552163F031A}"/>
                </a:ext>
              </a:extLst>
            </p:cNvPr>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812" name="Google Shape;204;p41">
              <a:extLst>
                <a:ext uri="{FF2B5EF4-FFF2-40B4-BE49-F238E27FC236}">
                  <a16:creationId xmlns:a16="http://schemas.microsoft.com/office/drawing/2014/main" id="{20190D03-A194-AD57-8CA2-D99F4815B953}"/>
                </a:ext>
              </a:extLst>
            </p:cNvPr>
            <p:cNvCxnSpPr/>
            <p:nvPr/>
          </p:nvCxnSpPr>
          <p:spPr>
            <a:xfrm rot="10800000">
              <a:off x="5753101" y="731713"/>
              <a:ext cx="0" cy="270000"/>
            </a:xfrm>
            <a:prstGeom prst="straightConnector1">
              <a:avLst/>
            </a:prstGeom>
            <a:noFill/>
            <a:ln w="14275" cap="rnd" cmpd="sng">
              <a:solidFill>
                <a:srgbClr val="999999"/>
              </a:solidFill>
              <a:prstDash val="solid"/>
              <a:round/>
              <a:headEnd type="none" w="med" len="med"/>
              <a:tailEnd type="none" w="med" len="med"/>
            </a:ln>
          </p:spPr>
        </p:cxnSp>
        <p:cxnSp>
          <p:nvCxnSpPr>
            <p:cNvPr id="813" name="Google Shape;205;p41">
              <a:extLst>
                <a:ext uri="{FF2B5EF4-FFF2-40B4-BE49-F238E27FC236}">
                  <a16:creationId xmlns:a16="http://schemas.microsoft.com/office/drawing/2014/main" id="{0228FC46-470F-ED2F-DAB4-2F3329735579}"/>
                </a:ext>
              </a:extLst>
            </p:cNvPr>
            <p:cNvCxnSpPr/>
            <p:nvPr/>
          </p:nvCxnSpPr>
          <p:spPr>
            <a:xfrm>
              <a:off x="5483226" y="77787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814" name="Google Shape;206;p41">
              <a:extLst>
                <a:ext uri="{FF2B5EF4-FFF2-40B4-BE49-F238E27FC236}">
                  <a16:creationId xmlns:a16="http://schemas.microsoft.com/office/drawing/2014/main" id="{D2F43CE5-C834-78BE-D8BC-E57172279586}"/>
                </a:ext>
              </a:extLst>
            </p:cNvPr>
            <p:cNvCxnSpPr/>
            <p:nvPr/>
          </p:nvCxnSpPr>
          <p:spPr>
            <a:xfrm>
              <a:off x="5483226" y="82232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815" name="Google Shape;207;p41">
              <a:extLst>
                <a:ext uri="{FF2B5EF4-FFF2-40B4-BE49-F238E27FC236}">
                  <a16:creationId xmlns:a16="http://schemas.microsoft.com/office/drawing/2014/main" id="{A7ACC7C4-7919-8C52-0761-72139F3B9F9F}"/>
                </a:ext>
              </a:extLst>
            </p:cNvPr>
            <p:cNvCxnSpPr/>
            <p:nvPr/>
          </p:nvCxnSpPr>
          <p:spPr>
            <a:xfrm>
              <a:off x="5483226" y="86677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816" name="Google Shape;208;p41">
              <a:extLst>
                <a:ext uri="{FF2B5EF4-FFF2-40B4-BE49-F238E27FC236}">
                  <a16:creationId xmlns:a16="http://schemas.microsoft.com/office/drawing/2014/main" id="{F95CB5FD-3436-47A2-2BAF-A845E4D4340D}"/>
                </a:ext>
              </a:extLst>
            </p:cNvPr>
            <p:cNvCxnSpPr/>
            <p:nvPr/>
          </p:nvCxnSpPr>
          <p:spPr>
            <a:xfrm>
              <a:off x="5483226" y="912813"/>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817" name="Google Shape;209;p41">
              <a:extLst>
                <a:ext uri="{FF2B5EF4-FFF2-40B4-BE49-F238E27FC236}">
                  <a16:creationId xmlns:a16="http://schemas.microsoft.com/office/drawing/2014/main" id="{FC00803E-E843-DC68-5C81-C9DD9DBC7700}"/>
                </a:ext>
              </a:extLst>
            </p:cNvPr>
            <p:cNvCxnSpPr/>
            <p:nvPr/>
          </p:nvCxnSpPr>
          <p:spPr>
            <a:xfrm>
              <a:off x="5483226" y="957263"/>
              <a:ext cx="149100" cy="0"/>
            </a:xfrm>
            <a:prstGeom prst="straightConnector1">
              <a:avLst/>
            </a:prstGeom>
            <a:noFill/>
            <a:ln w="14275" cap="rnd" cmpd="sng">
              <a:solidFill>
                <a:srgbClr val="999999"/>
              </a:solidFill>
              <a:prstDash val="solid"/>
              <a:round/>
              <a:headEnd type="none" w="med" len="med"/>
              <a:tailEnd type="none" w="med" len="med"/>
            </a:ln>
          </p:spPr>
        </p:cxnSp>
        <p:cxnSp>
          <p:nvCxnSpPr>
            <p:cNvPr id="818" name="Google Shape;210;p41">
              <a:extLst>
                <a:ext uri="{FF2B5EF4-FFF2-40B4-BE49-F238E27FC236}">
                  <a16:creationId xmlns:a16="http://schemas.microsoft.com/office/drawing/2014/main" id="{6E76E59E-B838-D060-1F80-A9213D61D525}"/>
                </a:ext>
              </a:extLst>
            </p:cNvPr>
            <p:cNvCxnSpPr/>
            <p:nvPr/>
          </p:nvCxnSpPr>
          <p:spPr>
            <a:xfrm>
              <a:off x="5483226" y="1001713"/>
              <a:ext cx="104700" cy="0"/>
            </a:xfrm>
            <a:prstGeom prst="straightConnector1">
              <a:avLst/>
            </a:prstGeom>
            <a:noFill/>
            <a:ln w="14275" cap="rnd" cmpd="sng">
              <a:solidFill>
                <a:srgbClr val="999999"/>
              </a:solidFill>
              <a:prstDash val="solid"/>
              <a:round/>
              <a:headEnd type="none" w="med" len="med"/>
              <a:tailEnd type="none" w="med" len="med"/>
            </a:ln>
          </p:spPr>
        </p:cxnSp>
      </p:grpSp>
      <p:sp>
        <p:nvSpPr>
          <p:cNvPr id="819" name="Google Shape;211;p41">
            <a:extLst>
              <a:ext uri="{FF2B5EF4-FFF2-40B4-BE49-F238E27FC236}">
                <a16:creationId xmlns:a16="http://schemas.microsoft.com/office/drawing/2014/main" id="{825B88C5-5921-8520-D1F0-7308C42E2822}"/>
              </a:ext>
            </a:extLst>
          </p:cNvPr>
          <p:cNvSpPr/>
          <p:nvPr/>
        </p:nvSpPr>
        <p:spPr>
          <a:xfrm>
            <a:off x="-17385" y="227998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chemeClr val="bg1"/>
                </a:solidFill>
                <a:latin typeface="Quattrocento Sans"/>
                <a:ea typeface="Quattrocento Sans"/>
                <a:cs typeface="Quattrocento Sans"/>
                <a:sym typeface="Quattrocento Sans"/>
              </a:rPr>
              <a:t>Data Preparation</a:t>
            </a:r>
            <a:endParaRPr sz="1100" dirty="0">
              <a:solidFill>
                <a:schemeClr val="bg1"/>
              </a:solidFill>
            </a:endParaRPr>
          </a:p>
        </p:txBody>
      </p:sp>
      <p:sp>
        <p:nvSpPr>
          <p:cNvPr id="820" name="Google Shape;212;p41">
            <a:extLst>
              <a:ext uri="{FF2B5EF4-FFF2-40B4-BE49-F238E27FC236}">
                <a16:creationId xmlns:a16="http://schemas.microsoft.com/office/drawing/2014/main" id="{F8248673-27A0-1391-524D-77F35165B714}"/>
              </a:ext>
            </a:extLst>
          </p:cNvPr>
          <p:cNvSpPr/>
          <p:nvPr/>
        </p:nvSpPr>
        <p:spPr>
          <a:xfrm>
            <a:off x="-17385" y="2670719"/>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Data Visualization</a:t>
            </a:r>
            <a:endParaRPr sz="1100" dirty="0">
              <a:solidFill>
                <a:srgbClr val="999999"/>
              </a:solidFill>
            </a:endParaRPr>
          </a:p>
        </p:txBody>
      </p:sp>
      <p:grpSp>
        <p:nvGrpSpPr>
          <p:cNvPr id="821" name="Google Shape;213;p41">
            <a:extLst>
              <a:ext uri="{FF2B5EF4-FFF2-40B4-BE49-F238E27FC236}">
                <a16:creationId xmlns:a16="http://schemas.microsoft.com/office/drawing/2014/main" id="{6D0813AA-4297-FA92-58F4-C4DEED65B90E}"/>
              </a:ext>
            </a:extLst>
          </p:cNvPr>
          <p:cNvGrpSpPr/>
          <p:nvPr/>
        </p:nvGrpSpPr>
        <p:grpSpPr>
          <a:xfrm>
            <a:off x="238693" y="2704660"/>
            <a:ext cx="143660" cy="207373"/>
            <a:chOff x="3379789" y="1452563"/>
            <a:chExt cx="239713" cy="346025"/>
          </a:xfrm>
        </p:grpSpPr>
        <p:sp>
          <p:nvSpPr>
            <p:cNvPr id="822" name="Google Shape;214;p41">
              <a:extLst>
                <a:ext uri="{FF2B5EF4-FFF2-40B4-BE49-F238E27FC236}">
                  <a16:creationId xmlns:a16="http://schemas.microsoft.com/office/drawing/2014/main" id="{44C68DAD-5235-0D7E-D4A9-3EF26BE526D5}"/>
                </a:ext>
              </a:extLst>
            </p:cNvPr>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23" name="Google Shape;215;p41">
              <a:extLst>
                <a:ext uri="{FF2B5EF4-FFF2-40B4-BE49-F238E27FC236}">
                  <a16:creationId xmlns:a16="http://schemas.microsoft.com/office/drawing/2014/main" id="{38581718-D161-5830-8113-F77D23BD1A3C}"/>
                </a:ext>
              </a:extLst>
            </p:cNvPr>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824" name="Google Shape;216;p41">
              <a:extLst>
                <a:ext uri="{FF2B5EF4-FFF2-40B4-BE49-F238E27FC236}">
                  <a16:creationId xmlns:a16="http://schemas.microsoft.com/office/drawing/2014/main" id="{31F94660-C79D-A6A2-23E8-62D014A110F4}"/>
                </a:ext>
              </a:extLst>
            </p:cNvPr>
            <p:cNvCxnSpPr/>
            <p:nvPr/>
          </p:nvCxnSpPr>
          <p:spPr>
            <a:xfrm>
              <a:off x="3498851" y="1754188"/>
              <a:ext cx="0" cy="44400"/>
            </a:xfrm>
            <a:prstGeom prst="straightConnector1">
              <a:avLst/>
            </a:prstGeom>
            <a:noFill/>
            <a:ln w="9525" cap="rnd" cmpd="sng">
              <a:solidFill>
                <a:srgbClr val="999999"/>
              </a:solidFill>
              <a:prstDash val="solid"/>
              <a:round/>
              <a:headEnd type="none" w="med" len="med"/>
              <a:tailEnd type="none" w="med" len="med"/>
            </a:ln>
          </p:spPr>
        </p:cxnSp>
        <p:cxnSp>
          <p:nvCxnSpPr>
            <p:cNvPr id="825" name="Google Shape;217;p41">
              <a:extLst>
                <a:ext uri="{FF2B5EF4-FFF2-40B4-BE49-F238E27FC236}">
                  <a16:creationId xmlns:a16="http://schemas.microsoft.com/office/drawing/2014/main" id="{9FB762FB-6015-1E1D-856E-37A9B10628B3}"/>
                </a:ext>
              </a:extLst>
            </p:cNvPr>
            <p:cNvCxnSpPr/>
            <p:nvPr/>
          </p:nvCxnSpPr>
          <p:spPr>
            <a:xfrm>
              <a:off x="3498851" y="1452563"/>
              <a:ext cx="0" cy="45900"/>
            </a:xfrm>
            <a:prstGeom prst="straightConnector1">
              <a:avLst/>
            </a:prstGeom>
            <a:noFill/>
            <a:ln w="9525" cap="rnd" cmpd="sng">
              <a:solidFill>
                <a:srgbClr val="999999"/>
              </a:solidFill>
              <a:prstDash val="solid"/>
              <a:round/>
              <a:headEnd type="none" w="med" len="med"/>
              <a:tailEnd type="none" w="med" len="med"/>
            </a:ln>
          </p:spPr>
        </p:cxnSp>
        <p:cxnSp>
          <p:nvCxnSpPr>
            <p:cNvPr id="826" name="Google Shape;218;p41">
              <a:extLst>
                <a:ext uri="{FF2B5EF4-FFF2-40B4-BE49-F238E27FC236}">
                  <a16:creationId xmlns:a16="http://schemas.microsoft.com/office/drawing/2014/main" id="{0A21E8D3-4984-652D-40F0-37F987AB6CFC}"/>
                </a:ext>
              </a:extLst>
            </p:cNvPr>
            <p:cNvCxnSpPr/>
            <p:nvPr/>
          </p:nvCxnSpPr>
          <p:spPr>
            <a:xfrm>
              <a:off x="3529014" y="1457326"/>
              <a:ext cx="0" cy="41400"/>
            </a:xfrm>
            <a:prstGeom prst="straightConnector1">
              <a:avLst/>
            </a:prstGeom>
            <a:noFill/>
            <a:ln w="9525" cap="rnd" cmpd="sng">
              <a:solidFill>
                <a:srgbClr val="999999"/>
              </a:solidFill>
              <a:prstDash val="solid"/>
              <a:round/>
              <a:headEnd type="none" w="med" len="med"/>
              <a:tailEnd type="none" w="med" len="med"/>
            </a:ln>
          </p:spPr>
        </p:cxnSp>
        <p:cxnSp>
          <p:nvCxnSpPr>
            <p:cNvPr id="827" name="Google Shape;219;p41">
              <a:extLst>
                <a:ext uri="{FF2B5EF4-FFF2-40B4-BE49-F238E27FC236}">
                  <a16:creationId xmlns:a16="http://schemas.microsoft.com/office/drawing/2014/main" id="{5AA88FCD-E0F7-2B0F-9C95-CA612EC4966E}"/>
                </a:ext>
              </a:extLst>
            </p:cNvPr>
            <p:cNvCxnSpPr/>
            <p:nvPr/>
          </p:nvCxnSpPr>
          <p:spPr>
            <a:xfrm>
              <a:off x="3468689" y="1457326"/>
              <a:ext cx="0" cy="41400"/>
            </a:xfrm>
            <a:prstGeom prst="straightConnector1">
              <a:avLst/>
            </a:prstGeom>
            <a:noFill/>
            <a:ln w="9525" cap="rnd" cmpd="sng">
              <a:solidFill>
                <a:srgbClr val="999999"/>
              </a:solidFill>
              <a:prstDash val="solid"/>
              <a:round/>
              <a:headEnd type="none" w="med" len="med"/>
              <a:tailEnd type="none" w="med" len="med"/>
            </a:ln>
          </p:spPr>
        </p:cxnSp>
        <p:cxnSp>
          <p:nvCxnSpPr>
            <p:cNvPr id="828" name="Google Shape;220;p41">
              <a:extLst>
                <a:ext uri="{FF2B5EF4-FFF2-40B4-BE49-F238E27FC236}">
                  <a16:creationId xmlns:a16="http://schemas.microsoft.com/office/drawing/2014/main" id="{6F4625EB-DB2A-ECFA-871A-05742F936585}"/>
                </a:ext>
              </a:extLst>
            </p:cNvPr>
            <p:cNvCxnSpPr/>
            <p:nvPr/>
          </p:nvCxnSpPr>
          <p:spPr>
            <a:xfrm>
              <a:off x="3379789" y="1633538"/>
              <a:ext cx="239700" cy="0"/>
            </a:xfrm>
            <a:prstGeom prst="straightConnector1">
              <a:avLst/>
            </a:prstGeom>
            <a:noFill/>
            <a:ln w="9525" cap="flat" cmpd="sng">
              <a:solidFill>
                <a:srgbClr val="999999"/>
              </a:solidFill>
              <a:prstDash val="solid"/>
              <a:round/>
              <a:headEnd type="none" w="med" len="med"/>
              <a:tailEnd type="none" w="med" len="med"/>
            </a:ln>
          </p:spPr>
        </p:cxnSp>
        <p:cxnSp>
          <p:nvCxnSpPr>
            <p:cNvPr id="829" name="Google Shape;221;p41">
              <a:extLst>
                <a:ext uri="{FF2B5EF4-FFF2-40B4-BE49-F238E27FC236}">
                  <a16:creationId xmlns:a16="http://schemas.microsoft.com/office/drawing/2014/main" id="{9836085B-2403-D225-EBB0-9260046FB487}"/>
                </a:ext>
              </a:extLst>
            </p:cNvPr>
            <p:cNvCxnSpPr/>
            <p:nvPr/>
          </p:nvCxnSpPr>
          <p:spPr>
            <a:xfrm>
              <a:off x="3409951" y="1543051"/>
              <a:ext cx="58800" cy="0"/>
            </a:xfrm>
            <a:prstGeom prst="straightConnector1">
              <a:avLst/>
            </a:prstGeom>
            <a:noFill/>
            <a:ln w="9525" cap="rnd" cmpd="sng">
              <a:solidFill>
                <a:srgbClr val="999999"/>
              </a:solidFill>
              <a:prstDash val="solid"/>
              <a:round/>
              <a:headEnd type="none" w="med" len="med"/>
              <a:tailEnd type="none" w="med" len="med"/>
            </a:ln>
          </p:spPr>
        </p:cxnSp>
        <p:cxnSp>
          <p:nvCxnSpPr>
            <p:cNvPr id="830" name="Google Shape;222;p41">
              <a:extLst>
                <a:ext uri="{FF2B5EF4-FFF2-40B4-BE49-F238E27FC236}">
                  <a16:creationId xmlns:a16="http://schemas.microsoft.com/office/drawing/2014/main" id="{4FB747A4-EC19-CAF2-4B1D-AE02A79642B7}"/>
                </a:ext>
              </a:extLst>
            </p:cNvPr>
            <p:cNvCxnSpPr/>
            <p:nvPr/>
          </p:nvCxnSpPr>
          <p:spPr>
            <a:xfrm>
              <a:off x="3409951" y="1573213"/>
              <a:ext cx="58800" cy="0"/>
            </a:xfrm>
            <a:prstGeom prst="straightConnector1">
              <a:avLst/>
            </a:prstGeom>
            <a:noFill/>
            <a:ln w="9525" cap="rnd" cmpd="sng">
              <a:solidFill>
                <a:srgbClr val="999999"/>
              </a:solidFill>
              <a:prstDash val="solid"/>
              <a:round/>
              <a:headEnd type="none" w="med" len="med"/>
              <a:tailEnd type="none" w="med" len="med"/>
            </a:ln>
          </p:spPr>
        </p:cxnSp>
        <p:cxnSp>
          <p:nvCxnSpPr>
            <p:cNvPr id="831" name="Google Shape;223;p41">
              <a:extLst>
                <a:ext uri="{FF2B5EF4-FFF2-40B4-BE49-F238E27FC236}">
                  <a16:creationId xmlns:a16="http://schemas.microsoft.com/office/drawing/2014/main" id="{1168F125-C41A-A7EC-EE8C-E0667E361CB3}"/>
                </a:ext>
              </a:extLst>
            </p:cNvPr>
            <p:cNvCxnSpPr/>
            <p:nvPr/>
          </p:nvCxnSpPr>
          <p:spPr>
            <a:xfrm rot="10800000">
              <a:off x="3529039" y="1543051"/>
              <a:ext cx="60300" cy="0"/>
            </a:xfrm>
            <a:prstGeom prst="straightConnector1">
              <a:avLst/>
            </a:prstGeom>
            <a:noFill/>
            <a:ln w="9525" cap="rnd" cmpd="sng">
              <a:solidFill>
                <a:srgbClr val="999999"/>
              </a:solidFill>
              <a:prstDash val="solid"/>
              <a:round/>
              <a:headEnd type="none" w="med" len="med"/>
              <a:tailEnd type="none" w="med" len="med"/>
            </a:ln>
          </p:spPr>
        </p:cxnSp>
        <p:cxnSp>
          <p:nvCxnSpPr>
            <p:cNvPr id="832" name="Google Shape;224;p41">
              <a:extLst>
                <a:ext uri="{FF2B5EF4-FFF2-40B4-BE49-F238E27FC236}">
                  <a16:creationId xmlns:a16="http://schemas.microsoft.com/office/drawing/2014/main" id="{680CF56A-B332-42C7-20A5-38527E48A740}"/>
                </a:ext>
              </a:extLst>
            </p:cNvPr>
            <p:cNvCxnSpPr/>
            <p:nvPr/>
          </p:nvCxnSpPr>
          <p:spPr>
            <a:xfrm rot="10800000">
              <a:off x="3529039" y="1573213"/>
              <a:ext cx="60300" cy="0"/>
            </a:xfrm>
            <a:prstGeom prst="straightConnector1">
              <a:avLst/>
            </a:prstGeom>
            <a:noFill/>
            <a:ln w="9525" cap="rnd" cmpd="sng">
              <a:solidFill>
                <a:srgbClr val="999999"/>
              </a:solidFill>
              <a:prstDash val="solid"/>
              <a:round/>
              <a:headEnd type="none" w="med" len="med"/>
              <a:tailEnd type="none" w="med" len="med"/>
            </a:ln>
          </p:spPr>
        </p:cxnSp>
        <p:cxnSp>
          <p:nvCxnSpPr>
            <p:cNvPr id="833" name="Google Shape;225;p41">
              <a:extLst>
                <a:ext uri="{FF2B5EF4-FFF2-40B4-BE49-F238E27FC236}">
                  <a16:creationId xmlns:a16="http://schemas.microsoft.com/office/drawing/2014/main" id="{C7C9B6AE-E061-ECE7-A1B2-E4EAB4C8325A}"/>
                </a:ext>
              </a:extLst>
            </p:cNvPr>
            <p:cNvCxnSpPr/>
            <p:nvPr/>
          </p:nvCxnSpPr>
          <p:spPr>
            <a:xfrm>
              <a:off x="3409951" y="1603376"/>
              <a:ext cx="58800" cy="0"/>
            </a:xfrm>
            <a:prstGeom prst="straightConnector1">
              <a:avLst/>
            </a:prstGeom>
            <a:noFill/>
            <a:ln w="9525" cap="rnd" cmpd="sng">
              <a:solidFill>
                <a:srgbClr val="999999"/>
              </a:solidFill>
              <a:prstDash val="solid"/>
              <a:round/>
              <a:headEnd type="none" w="med" len="med"/>
              <a:tailEnd type="none" w="med" len="med"/>
            </a:ln>
          </p:spPr>
        </p:cxnSp>
        <p:cxnSp>
          <p:nvCxnSpPr>
            <p:cNvPr id="834" name="Google Shape;226;p41">
              <a:extLst>
                <a:ext uri="{FF2B5EF4-FFF2-40B4-BE49-F238E27FC236}">
                  <a16:creationId xmlns:a16="http://schemas.microsoft.com/office/drawing/2014/main" id="{D7123694-84D9-5841-5BFF-CCC52925F34D}"/>
                </a:ext>
              </a:extLst>
            </p:cNvPr>
            <p:cNvCxnSpPr/>
            <p:nvPr/>
          </p:nvCxnSpPr>
          <p:spPr>
            <a:xfrm rot="10800000">
              <a:off x="3529039" y="1603376"/>
              <a:ext cx="60300" cy="0"/>
            </a:xfrm>
            <a:prstGeom prst="straightConnector1">
              <a:avLst/>
            </a:prstGeom>
            <a:noFill/>
            <a:ln w="9525" cap="rnd" cmpd="sng">
              <a:solidFill>
                <a:srgbClr val="999999"/>
              </a:solidFill>
              <a:prstDash val="solid"/>
              <a:round/>
              <a:headEnd type="none" w="med" len="med"/>
              <a:tailEnd type="none" w="med" len="med"/>
            </a:ln>
          </p:spPr>
        </p:cxnSp>
      </p:grpSp>
      <p:sp>
        <p:nvSpPr>
          <p:cNvPr id="835" name="Google Shape;227;p41">
            <a:extLst>
              <a:ext uri="{FF2B5EF4-FFF2-40B4-BE49-F238E27FC236}">
                <a16:creationId xmlns:a16="http://schemas.microsoft.com/office/drawing/2014/main" id="{06AA7374-9C00-3AB4-7924-4C28FA6AFEA6}"/>
              </a:ext>
            </a:extLst>
          </p:cNvPr>
          <p:cNvSpPr/>
          <p:nvPr/>
        </p:nvSpPr>
        <p:spPr>
          <a:xfrm>
            <a:off x="-17374" y="3061450"/>
            <a:ext cx="18333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Model Explanation </a:t>
            </a:r>
            <a:endParaRPr sz="1100" dirty="0">
              <a:solidFill>
                <a:srgbClr val="999999"/>
              </a:solidFill>
            </a:endParaRPr>
          </a:p>
        </p:txBody>
      </p:sp>
      <p:sp>
        <p:nvSpPr>
          <p:cNvPr id="836" name="Google Shape;228;p41">
            <a:extLst>
              <a:ext uri="{FF2B5EF4-FFF2-40B4-BE49-F238E27FC236}">
                <a16:creationId xmlns:a16="http://schemas.microsoft.com/office/drawing/2014/main" id="{73BA3880-5887-3BA2-FDCD-72F3A4A16914}"/>
              </a:ext>
            </a:extLst>
          </p:cNvPr>
          <p:cNvSpPr/>
          <p:nvPr/>
        </p:nvSpPr>
        <p:spPr>
          <a:xfrm>
            <a:off x="-17374" y="3491525"/>
            <a:ext cx="19272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Model Interpretation</a:t>
            </a:r>
            <a:endParaRPr sz="1100" dirty="0">
              <a:solidFill>
                <a:srgbClr val="999999"/>
              </a:solidFill>
            </a:endParaRPr>
          </a:p>
        </p:txBody>
      </p:sp>
      <p:grpSp>
        <p:nvGrpSpPr>
          <p:cNvPr id="837" name="Google Shape;229;p41">
            <a:extLst>
              <a:ext uri="{FF2B5EF4-FFF2-40B4-BE49-F238E27FC236}">
                <a16:creationId xmlns:a16="http://schemas.microsoft.com/office/drawing/2014/main" id="{ADCCA2BA-40D9-D818-1C84-1B36A9502140}"/>
              </a:ext>
            </a:extLst>
          </p:cNvPr>
          <p:cNvGrpSpPr/>
          <p:nvPr/>
        </p:nvGrpSpPr>
        <p:grpSpPr>
          <a:xfrm>
            <a:off x="224990" y="3111798"/>
            <a:ext cx="174491" cy="174491"/>
            <a:chOff x="6203951" y="2895601"/>
            <a:chExt cx="346075" cy="346075"/>
          </a:xfrm>
        </p:grpSpPr>
        <p:sp>
          <p:nvSpPr>
            <p:cNvPr id="838" name="Google Shape;230;p41">
              <a:extLst>
                <a:ext uri="{FF2B5EF4-FFF2-40B4-BE49-F238E27FC236}">
                  <a16:creationId xmlns:a16="http://schemas.microsoft.com/office/drawing/2014/main" id="{5A459637-4884-ADCD-9FDF-08CAB7775D65}"/>
                </a:ext>
              </a:extLst>
            </p:cNvPr>
            <p:cNvSpPr/>
            <p:nvPr/>
          </p:nvSpPr>
          <p:spPr>
            <a:xfrm>
              <a:off x="6264276" y="3076576"/>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39" name="Google Shape;231;p41">
              <a:extLst>
                <a:ext uri="{FF2B5EF4-FFF2-40B4-BE49-F238E27FC236}">
                  <a16:creationId xmlns:a16="http://schemas.microsoft.com/office/drawing/2014/main" id="{EEBD28EB-7ED7-FD99-E91D-4EBC78F910D3}"/>
                </a:ext>
              </a:extLst>
            </p:cNvPr>
            <p:cNvSpPr/>
            <p:nvPr/>
          </p:nvSpPr>
          <p:spPr>
            <a:xfrm>
              <a:off x="6324601" y="2940051"/>
              <a:ext cx="90488" cy="150813"/>
            </a:xfrm>
            <a:custGeom>
              <a:avLst/>
              <a:gdLst/>
              <a:ahLst/>
              <a:cxnLst/>
              <a:rect l="l" t="t" r="r" b="b"/>
              <a:pathLst>
                <a:path w="57" h="95" extrusionOk="0">
                  <a:moveTo>
                    <a:pt x="0" y="95"/>
                  </a:moveTo>
                  <a:lnTo>
                    <a:pt x="0" y="38"/>
                  </a:lnTo>
                  <a:lnTo>
                    <a:pt x="57" y="0"/>
                  </a:lnTo>
                  <a:lnTo>
                    <a:pt x="57" y="71"/>
                  </a:lnTo>
                </a:path>
              </a:pathLst>
            </a:custGeom>
            <a:noFill/>
            <a:ln w="14275" cap="rnd" cmpd="sng">
              <a:solidFill>
                <a:srgbClr val="999999"/>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40" name="Google Shape;232;p41">
              <a:extLst>
                <a:ext uri="{FF2B5EF4-FFF2-40B4-BE49-F238E27FC236}">
                  <a16:creationId xmlns:a16="http://schemas.microsoft.com/office/drawing/2014/main" id="{AF2F3DA9-CAF5-4CCF-0955-377DD83AFBA3}"/>
                </a:ext>
              </a:extLst>
            </p:cNvPr>
            <p:cNvSpPr/>
            <p:nvPr/>
          </p:nvSpPr>
          <p:spPr>
            <a:xfrm>
              <a:off x="6203951" y="2895601"/>
              <a:ext cx="300000" cy="300000"/>
            </a:xfrm>
            <a:prstGeom prst="rect">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41" name="Google Shape;233;p41">
              <a:extLst>
                <a:ext uri="{FF2B5EF4-FFF2-40B4-BE49-F238E27FC236}">
                  <a16:creationId xmlns:a16="http://schemas.microsoft.com/office/drawing/2014/main" id="{0CC196F6-A04B-B345-BCC2-740C400013F8}"/>
                </a:ext>
              </a:extLst>
            </p:cNvPr>
            <p:cNvSpPr/>
            <p:nvPr/>
          </p:nvSpPr>
          <p:spPr>
            <a:xfrm>
              <a:off x="6248401" y="2940051"/>
              <a:ext cx="301625" cy="301625"/>
            </a:xfrm>
            <a:custGeom>
              <a:avLst/>
              <a:gdLst/>
              <a:ahLst/>
              <a:cxnLst/>
              <a:rect l="l" t="t" r="r" b="b"/>
              <a:pathLst>
                <a:path w="190" h="190" extrusionOk="0">
                  <a:moveTo>
                    <a:pt x="180" y="0"/>
                  </a:moveTo>
                  <a:lnTo>
                    <a:pt x="190" y="0"/>
                  </a:lnTo>
                  <a:lnTo>
                    <a:pt x="190" y="190"/>
                  </a:lnTo>
                  <a:lnTo>
                    <a:pt x="0" y="190"/>
                  </a:lnTo>
                  <a:lnTo>
                    <a:pt x="0" y="180"/>
                  </a:lnTo>
                </a:path>
              </a:pathLst>
            </a:custGeom>
            <a:noFill/>
            <a:ln w="14275" cap="rnd" cmpd="sng">
              <a:solidFill>
                <a:srgbClr val="999999"/>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42" name="Google Shape;234;p41">
              <a:extLst>
                <a:ext uri="{FF2B5EF4-FFF2-40B4-BE49-F238E27FC236}">
                  <a16:creationId xmlns:a16="http://schemas.microsoft.com/office/drawing/2014/main" id="{BD2B5DFD-F6CA-A0F3-D5D2-AF6723E2919D}"/>
                </a:ext>
              </a:extLst>
            </p:cNvPr>
            <p:cNvSpPr/>
            <p:nvPr/>
          </p:nvSpPr>
          <p:spPr>
            <a:xfrm>
              <a:off x="6354764" y="3046413"/>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843" name="Google Shape;235;p41">
            <a:extLst>
              <a:ext uri="{FF2B5EF4-FFF2-40B4-BE49-F238E27FC236}">
                <a16:creationId xmlns:a16="http://schemas.microsoft.com/office/drawing/2014/main" id="{C4AA6AB8-27A5-8D68-C32D-ED5D104D46F8}"/>
              </a:ext>
            </a:extLst>
          </p:cNvPr>
          <p:cNvGrpSpPr/>
          <p:nvPr/>
        </p:nvGrpSpPr>
        <p:grpSpPr>
          <a:xfrm>
            <a:off x="225311" y="3512616"/>
            <a:ext cx="169071" cy="195063"/>
            <a:chOff x="5581651" y="2895601"/>
            <a:chExt cx="300038" cy="346163"/>
          </a:xfrm>
        </p:grpSpPr>
        <p:sp>
          <p:nvSpPr>
            <p:cNvPr id="844" name="Google Shape;236;p41">
              <a:extLst>
                <a:ext uri="{FF2B5EF4-FFF2-40B4-BE49-F238E27FC236}">
                  <a16:creationId xmlns:a16="http://schemas.microsoft.com/office/drawing/2014/main" id="{BCDA95FD-3170-5479-AA19-E2567F39EB46}"/>
                </a:ext>
              </a:extLst>
            </p:cNvPr>
            <p:cNvSpPr/>
            <p:nvPr/>
          </p:nvSpPr>
          <p:spPr>
            <a:xfrm>
              <a:off x="5619751" y="3014664"/>
              <a:ext cx="225300" cy="227100"/>
            </a:xfrm>
            <a:prstGeom prst="ellipse">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45" name="Google Shape;237;p41">
              <a:extLst>
                <a:ext uri="{FF2B5EF4-FFF2-40B4-BE49-F238E27FC236}">
                  <a16:creationId xmlns:a16="http://schemas.microsoft.com/office/drawing/2014/main" id="{A0D94ADE-FB92-188E-F6C7-BF4DE50F38E6}"/>
                </a:ext>
              </a:extLst>
            </p:cNvPr>
            <p:cNvSpPr/>
            <p:nvPr/>
          </p:nvSpPr>
          <p:spPr>
            <a:xfrm>
              <a:off x="5702301" y="3098801"/>
              <a:ext cx="58800" cy="58800"/>
            </a:xfrm>
            <a:prstGeom prst="ellipse">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46" name="Google Shape;238;p41">
              <a:extLst>
                <a:ext uri="{FF2B5EF4-FFF2-40B4-BE49-F238E27FC236}">
                  <a16:creationId xmlns:a16="http://schemas.microsoft.com/office/drawing/2014/main" id="{69CD8241-E0DD-DCE1-A72D-956887110A0F}"/>
                </a:ext>
              </a:extLst>
            </p:cNvPr>
            <p:cNvSpPr/>
            <p:nvPr/>
          </p:nvSpPr>
          <p:spPr>
            <a:xfrm>
              <a:off x="5724526" y="3121026"/>
              <a:ext cx="14400" cy="14400"/>
            </a:xfrm>
            <a:prstGeom prst="ellipse">
              <a:avLst/>
            </a:prstGeom>
            <a:noFill/>
            <a:ln w="1427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47" name="Google Shape;239;p41">
              <a:extLst>
                <a:ext uri="{FF2B5EF4-FFF2-40B4-BE49-F238E27FC236}">
                  <a16:creationId xmlns:a16="http://schemas.microsoft.com/office/drawing/2014/main" id="{12846F24-4C91-D8BC-2980-9DAA5C1A4D15}"/>
                </a:ext>
              </a:extLst>
            </p:cNvPr>
            <p:cNvSpPr/>
            <p:nvPr/>
          </p:nvSpPr>
          <p:spPr>
            <a:xfrm>
              <a:off x="5732463" y="3063876"/>
              <a:ext cx="63500" cy="65088"/>
            </a:xfrm>
            <a:custGeom>
              <a:avLst/>
              <a:gdLst/>
              <a:ahLst/>
              <a:cxnLst/>
              <a:rect l="l" t="t" r="r" b="b"/>
              <a:pathLst>
                <a:path w="17" h="17" extrusionOk="0">
                  <a:moveTo>
                    <a:pt x="0" y="0"/>
                  </a:moveTo>
                  <a:cubicBezTo>
                    <a:pt x="10" y="0"/>
                    <a:pt x="17" y="7"/>
                    <a:pt x="17" y="17"/>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48" name="Google Shape;240;p41">
              <a:extLst>
                <a:ext uri="{FF2B5EF4-FFF2-40B4-BE49-F238E27FC236}">
                  <a16:creationId xmlns:a16="http://schemas.microsoft.com/office/drawing/2014/main" id="{E7947520-FE00-5E7A-FC95-E0E978788F6C}"/>
                </a:ext>
              </a:extLst>
            </p:cNvPr>
            <p:cNvSpPr/>
            <p:nvPr/>
          </p:nvSpPr>
          <p:spPr>
            <a:xfrm>
              <a:off x="5667376" y="3128964"/>
              <a:ext cx="65088" cy="63500"/>
            </a:xfrm>
            <a:custGeom>
              <a:avLst/>
              <a:gdLst/>
              <a:ahLst/>
              <a:cxnLst/>
              <a:rect l="l" t="t" r="r" b="b"/>
              <a:pathLst>
                <a:path w="17" h="17" extrusionOk="0">
                  <a:moveTo>
                    <a:pt x="17" y="17"/>
                  </a:moveTo>
                  <a:cubicBezTo>
                    <a:pt x="7" y="17"/>
                    <a:pt x="0" y="10"/>
                    <a:pt x="0" y="0"/>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49" name="Google Shape;241;p41">
              <a:extLst>
                <a:ext uri="{FF2B5EF4-FFF2-40B4-BE49-F238E27FC236}">
                  <a16:creationId xmlns:a16="http://schemas.microsoft.com/office/drawing/2014/main" id="{6013F961-CB8E-C690-23DC-C08F43B24E9C}"/>
                </a:ext>
              </a:extLst>
            </p:cNvPr>
            <p:cNvSpPr/>
            <p:nvPr/>
          </p:nvSpPr>
          <p:spPr>
            <a:xfrm>
              <a:off x="5581651" y="2895601"/>
              <a:ext cx="300038" cy="179388"/>
            </a:xfrm>
            <a:custGeom>
              <a:avLst/>
              <a:gdLst/>
              <a:ahLst/>
              <a:cxnLst/>
              <a:rect l="l" t="t" r="r" b="b"/>
              <a:pathLst>
                <a:path w="80" h="48" extrusionOk="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pic>
        <p:nvPicPr>
          <p:cNvPr id="850" name="Google Shape;242;p41" descr="Badge Question Mark outline">
            <a:extLst>
              <a:ext uri="{FF2B5EF4-FFF2-40B4-BE49-F238E27FC236}">
                <a16:creationId xmlns:a16="http://schemas.microsoft.com/office/drawing/2014/main" id="{41DC5413-565A-A3B2-EC36-0C753E815824}"/>
              </a:ext>
            </a:extLst>
          </p:cNvPr>
          <p:cNvPicPr preferRelativeResize="0"/>
          <p:nvPr/>
        </p:nvPicPr>
        <p:blipFill rotWithShape="1">
          <a:blip r:embed="rId5">
            <a:alphaModFix/>
            <a:extLst>
              <a:ext uri="{BEBA8EAE-BF5A-486C-A8C5-ECC9F3942E4B}">
                <a14:imgProps xmlns:a14="http://schemas.microsoft.com/office/drawing/2010/main">
                  <a14:imgLayer r:embed="rId6">
                    <a14:imgEffect>
                      <a14:brightnessContrast bright="-20000"/>
                    </a14:imgEffect>
                  </a14:imgLayer>
                </a14:imgProps>
              </a:ext>
            </a:extLst>
          </a:blip>
          <a:srcRect/>
          <a:stretch/>
        </p:blipFill>
        <p:spPr>
          <a:xfrm>
            <a:off x="209621" y="4370438"/>
            <a:ext cx="213241" cy="213241"/>
          </a:xfrm>
          <a:prstGeom prst="rect">
            <a:avLst/>
          </a:prstGeom>
          <a:noFill/>
          <a:ln>
            <a:noFill/>
          </a:ln>
        </p:spPr>
      </p:pic>
      <p:pic>
        <p:nvPicPr>
          <p:cNvPr id="851" name="Google Shape;243;p41" descr="Customer review outline">
            <a:extLst>
              <a:ext uri="{FF2B5EF4-FFF2-40B4-BE49-F238E27FC236}">
                <a16:creationId xmlns:a16="http://schemas.microsoft.com/office/drawing/2014/main" id="{0049D48C-7F50-FA2A-889C-6820EAF74BFD}"/>
              </a:ext>
            </a:extLst>
          </p:cNvPr>
          <p:cNvPicPr preferRelativeResize="0"/>
          <p:nvPr/>
        </p:nvPicPr>
        <p:blipFill rotWithShape="1">
          <a:blip r:embed="rId7">
            <a:alphaModFix/>
            <a:extLst>
              <a:ext uri="{BEBA8EAE-BF5A-486C-A8C5-ECC9F3942E4B}">
                <a14:imgProps xmlns:a14="http://schemas.microsoft.com/office/drawing/2010/main">
                  <a14:imgLayer r:embed="rId8">
                    <a14:imgEffect>
                      <a14:brightnessContrast bright="-20000"/>
                    </a14:imgEffect>
                  </a14:imgLayer>
                </a14:imgProps>
              </a:ext>
            </a:extLst>
          </a:blip>
          <a:srcRect/>
          <a:stretch/>
        </p:blipFill>
        <p:spPr>
          <a:xfrm>
            <a:off x="209621" y="3999173"/>
            <a:ext cx="213241" cy="213241"/>
          </a:xfrm>
          <a:prstGeom prst="rect">
            <a:avLst/>
          </a:prstGeom>
          <a:noFill/>
          <a:ln>
            <a:noFill/>
          </a:ln>
        </p:spPr>
      </p:pic>
      <p:pic>
        <p:nvPicPr>
          <p:cNvPr id="852" name="Google Shape;244;p41">
            <a:extLst>
              <a:ext uri="{FF2B5EF4-FFF2-40B4-BE49-F238E27FC236}">
                <a16:creationId xmlns:a16="http://schemas.microsoft.com/office/drawing/2014/main" id="{05BD1EEB-319E-350D-0BB4-0006E31B0BC1}"/>
              </a:ext>
            </a:extLst>
          </p:cNvPr>
          <p:cNvPicPr preferRelativeResize="0"/>
          <p:nvPr/>
        </p:nvPicPr>
        <p:blipFill>
          <a:blip r:embed="rId9">
            <a:alphaModFix/>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186575" y="2340693"/>
            <a:ext cx="213225" cy="213225"/>
          </a:xfrm>
          <a:prstGeom prst="rect">
            <a:avLst/>
          </a:prstGeom>
          <a:noFill/>
          <a:ln>
            <a:noFill/>
          </a:ln>
        </p:spPr>
      </p:pic>
      <p:sp>
        <p:nvSpPr>
          <p:cNvPr id="853" name="Google Shape;187;p41">
            <a:extLst>
              <a:ext uri="{FF2B5EF4-FFF2-40B4-BE49-F238E27FC236}">
                <a16:creationId xmlns:a16="http://schemas.microsoft.com/office/drawing/2014/main" id="{ED00F3AD-55FD-6E0E-F466-FAC1CC9CCC55}"/>
              </a:ext>
            </a:extLst>
          </p:cNvPr>
          <p:cNvSpPr/>
          <p:nvPr/>
        </p:nvSpPr>
        <p:spPr>
          <a:xfrm>
            <a:off x="-17385" y="138691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Hypothesis</a:t>
            </a:r>
            <a:endParaRPr sz="1100" dirty="0">
              <a:solidFill>
                <a:srgbClr val="999999"/>
              </a:solidFill>
            </a:endParaRPr>
          </a:p>
        </p:txBody>
      </p:sp>
      <p:grpSp>
        <p:nvGrpSpPr>
          <p:cNvPr id="854" name="Google Shape;356;p41">
            <a:extLst>
              <a:ext uri="{FF2B5EF4-FFF2-40B4-BE49-F238E27FC236}">
                <a16:creationId xmlns:a16="http://schemas.microsoft.com/office/drawing/2014/main" id="{3C0F27CE-F9CC-E897-B9A8-625532F7780D}"/>
              </a:ext>
            </a:extLst>
          </p:cNvPr>
          <p:cNvGrpSpPr/>
          <p:nvPr/>
        </p:nvGrpSpPr>
        <p:grpSpPr>
          <a:xfrm>
            <a:off x="215279" y="1045350"/>
            <a:ext cx="194119" cy="169149"/>
            <a:chOff x="7005638" y="3648076"/>
            <a:chExt cx="344488" cy="300175"/>
          </a:xfrm>
        </p:grpSpPr>
        <p:sp>
          <p:nvSpPr>
            <p:cNvPr id="855" name="Google Shape;357;p41">
              <a:extLst>
                <a:ext uri="{FF2B5EF4-FFF2-40B4-BE49-F238E27FC236}">
                  <a16:creationId xmlns:a16="http://schemas.microsoft.com/office/drawing/2014/main" id="{5598177C-2515-363C-F589-BD1AE3FEA12A}"/>
                </a:ext>
              </a:extLst>
            </p:cNvPr>
            <p:cNvSpPr/>
            <p:nvPr/>
          </p:nvSpPr>
          <p:spPr>
            <a:xfrm>
              <a:off x="7005638" y="3648076"/>
              <a:ext cx="344488"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952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cxnSp>
          <p:nvCxnSpPr>
            <p:cNvPr id="856" name="Google Shape;358;p41">
              <a:extLst>
                <a:ext uri="{FF2B5EF4-FFF2-40B4-BE49-F238E27FC236}">
                  <a16:creationId xmlns:a16="http://schemas.microsoft.com/office/drawing/2014/main" id="{730313FC-2F6C-8FA3-4DBE-74A7A033EA3B}"/>
                </a:ext>
              </a:extLst>
            </p:cNvPr>
            <p:cNvCxnSpPr/>
            <p:nvPr/>
          </p:nvCxnSpPr>
          <p:spPr>
            <a:xfrm>
              <a:off x="7072313" y="3948113"/>
              <a:ext cx="211200" cy="0"/>
            </a:xfrm>
            <a:prstGeom prst="straightConnector1">
              <a:avLst/>
            </a:prstGeom>
            <a:noFill/>
            <a:ln w="9525" cap="rnd" cmpd="sng">
              <a:solidFill>
                <a:srgbClr val="999999"/>
              </a:solidFill>
              <a:prstDash val="solid"/>
              <a:round/>
              <a:headEnd type="none" w="med" len="med"/>
              <a:tailEnd type="none" w="med" len="med"/>
            </a:ln>
          </p:spPr>
        </p:cxnSp>
        <p:cxnSp>
          <p:nvCxnSpPr>
            <p:cNvPr id="857" name="Google Shape;359;p41">
              <a:extLst>
                <a:ext uri="{FF2B5EF4-FFF2-40B4-BE49-F238E27FC236}">
                  <a16:creationId xmlns:a16="http://schemas.microsoft.com/office/drawing/2014/main" id="{860178B3-60D5-4AF3-CAC0-B778C1E52133}"/>
                </a:ext>
              </a:extLst>
            </p:cNvPr>
            <p:cNvCxnSpPr/>
            <p:nvPr/>
          </p:nvCxnSpPr>
          <p:spPr>
            <a:xfrm>
              <a:off x="7178676" y="3917951"/>
              <a:ext cx="0" cy="30300"/>
            </a:xfrm>
            <a:prstGeom prst="straightConnector1">
              <a:avLst/>
            </a:prstGeom>
            <a:noFill/>
            <a:ln w="9525" cap="rnd" cmpd="sng">
              <a:solidFill>
                <a:srgbClr val="999999"/>
              </a:solidFill>
              <a:prstDash val="solid"/>
              <a:round/>
              <a:headEnd type="none" w="med" len="med"/>
              <a:tailEnd type="none" w="med" len="med"/>
            </a:ln>
          </p:spPr>
        </p:cxnSp>
        <p:sp>
          <p:nvSpPr>
            <p:cNvPr id="858" name="Google Shape;360;p41">
              <a:extLst>
                <a:ext uri="{FF2B5EF4-FFF2-40B4-BE49-F238E27FC236}">
                  <a16:creationId xmlns:a16="http://schemas.microsoft.com/office/drawing/2014/main" id="{FFEB3024-CAE1-D986-61EC-D4DFA2D74618}"/>
                </a:ext>
              </a:extLst>
            </p:cNvPr>
            <p:cNvSpPr/>
            <p:nvPr/>
          </p:nvSpPr>
          <p:spPr>
            <a:xfrm>
              <a:off x="7170738" y="3881438"/>
              <a:ext cx="14400" cy="14400"/>
            </a:xfrm>
            <a:prstGeom prst="ellipse">
              <a:avLst/>
            </a:pr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cxnSp>
          <p:nvCxnSpPr>
            <p:cNvPr id="859" name="Google Shape;361;p41">
              <a:extLst>
                <a:ext uri="{FF2B5EF4-FFF2-40B4-BE49-F238E27FC236}">
                  <a16:creationId xmlns:a16="http://schemas.microsoft.com/office/drawing/2014/main" id="{C0B2E037-A5AD-1A54-B637-B3409618ACC5}"/>
                </a:ext>
              </a:extLst>
            </p:cNvPr>
            <p:cNvCxnSpPr/>
            <p:nvPr/>
          </p:nvCxnSpPr>
          <p:spPr>
            <a:xfrm>
              <a:off x="7005638" y="3857626"/>
              <a:ext cx="344400" cy="0"/>
            </a:xfrm>
            <a:prstGeom prst="straightConnector1">
              <a:avLst/>
            </a:prstGeom>
            <a:noFill/>
            <a:ln w="9525" cap="flat" cmpd="sng">
              <a:solidFill>
                <a:srgbClr val="999999"/>
              </a:solidFill>
              <a:prstDash val="solid"/>
              <a:round/>
              <a:headEnd type="none" w="med" len="med"/>
              <a:tailEnd type="none" w="med" len="med"/>
            </a:ln>
          </p:spPr>
        </p:cxnSp>
        <p:sp>
          <p:nvSpPr>
            <p:cNvPr id="860" name="Google Shape;362;p41">
              <a:extLst>
                <a:ext uri="{FF2B5EF4-FFF2-40B4-BE49-F238E27FC236}">
                  <a16:creationId xmlns:a16="http://schemas.microsoft.com/office/drawing/2014/main" id="{3F8332F9-F720-90F5-B47A-FD0250873593}"/>
                </a:ext>
              </a:extLst>
            </p:cNvPr>
            <p:cNvSpPr/>
            <p:nvPr/>
          </p:nvSpPr>
          <p:spPr>
            <a:xfrm>
              <a:off x="7140576" y="3703638"/>
              <a:ext cx="82550" cy="101600"/>
            </a:xfrm>
            <a:custGeom>
              <a:avLst/>
              <a:gdLst/>
              <a:ahLst/>
              <a:cxnLst/>
              <a:rect l="l" t="t" r="r" b="b"/>
              <a:pathLst>
                <a:path w="52" h="64" extrusionOk="0">
                  <a:moveTo>
                    <a:pt x="0" y="0"/>
                  </a:moveTo>
                  <a:lnTo>
                    <a:pt x="0" y="64"/>
                  </a:lnTo>
                  <a:lnTo>
                    <a:pt x="52" y="33"/>
                  </a:lnTo>
                  <a:lnTo>
                    <a:pt x="0" y="0"/>
                  </a:lnTo>
                  <a:close/>
                </a:path>
              </a:pathLst>
            </a:cu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grpSp>
      <p:sp>
        <p:nvSpPr>
          <p:cNvPr id="861" name="Google Shape;187;p41">
            <a:extLst>
              <a:ext uri="{FF2B5EF4-FFF2-40B4-BE49-F238E27FC236}">
                <a16:creationId xmlns:a16="http://schemas.microsoft.com/office/drawing/2014/main" id="{63512E5C-C787-2E18-D3DE-BB34850A6B1B}"/>
              </a:ext>
            </a:extLst>
          </p:cNvPr>
          <p:cNvSpPr/>
          <p:nvPr/>
        </p:nvSpPr>
        <p:spPr>
          <a:xfrm>
            <a:off x="-17385" y="992283"/>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sym typeface="Quattrocento Sans"/>
              </a:rPr>
              <a:t>Overview</a:t>
            </a:r>
            <a:endParaRPr sz="1100" dirty="0">
              <a:solidFill>
                <a:srgbClr val="999999"/>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 grpId="0" animBg="1"/>
      <p:bldP spid="796" grpId="0" animBg="1"/>
      <p:bldP spid="79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F2124"/>
        </a:solidFill>
        <a:effectLst/>
      </p:bgPr>
    </p:bg>
    <p:spTree>
      <p:nvGrpSpPr>
        <p:cNvPr id="1" name="Shape 807"/>
        <p:cNvGrpSpPr/>
        <p:nvPr/>
      </p:nvGrpSpPr>
      <p:grpSpPr>
        <a:xfrm>
          <a:off x="0" y="0"/>
          <a:ext cx="0" cy="0"/>
          <a:chOff x="0" y="0"/>
          <a:chExt cx="0" cy="0"/>
        </a:xfrm>
      </p:grpSpPr>
      <p:sp>
        <p:nvSpPr>
          <p:cNvPr id="809" name="Google Shape;809;p47"/>
          <p:cNvSpPr txBox="1"/>
          <p:nvPr/>
        </p:nvSpPr>
        <p:spPr>
          <a:xfrm>
            <a:off x="2328833" y="215000"/>
            <a:ext cx="4869300" cy="577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3300"/>
              <a:buFont typeface="Arial"/>
              <a:buNone/>
            </a:pPr>
            <a:r>
              <a:rPr lang="en" sz="3300" b="1" i="0" u="none" strike="noStrike" cap="none">
                <a:solidFill>
                  <a:srgbClr val="1DB954"/>
                </a:solidFill>
                <a:latin typeface="Quattrocento Sans"/>
                <a:ea typeface="Quattrocento Sans"/>
                <a:cs typeface="Quattrocento Sans"/>
                <a:sym typeface="Quattrocento Sans"/>
              </a:rPr>
              <a:t>Data Visualization</a:t>
            </a:r>
            <a:endParaRPr sz="1100" b="0" i="0" u="none" strike="noStrike" cap="none">
              <a:solidFill>
                <a:srgbClr val="000000"/>
              </a:solidFill>
              <a:latin typeface="Arial"/>
              <a:ea typeface="Arial"/>
              <a:cs typeface="Arial"/>
              <a:sym typeface="Arial"/>
            </a:endParaRPr>
          </a:p>
        </p:txBody>
      </p:sp>
      <p:grpSp>
        <p:nvGrpSpPr>
          <p:cNvPr id="6" name="Group 5">
            <a:extLst>
              <a:ext uri="{FF2B5EF4-FFF2-40B4-BE49-F238E27FC236}">
                <a16:creationId xmlns:a16="http://schemas.microsoft.com/office/drawing/2014/main" id="{DD825181-F60B-DFDF-355E-C346FC760982}"/>
              </a:ext>
            </a:extLst>
          </p:cNvPr>
          <p:cNvGrpSpPr/>
          <p:nvPr/>
        </p:nvGrpSpPr>
        <p:grpSpPr>
          <a:xfrm>
            <a:off x="2389516" y="808512"/>
            <a:ext cx="5285820" cy="511775"/>
            <a:chOff x="2712655" y="4243992"/>
            <a:chExt cx="5285820" cy="511775"/>
          </a:xfrm>
        </p:grpSpPr>
        <p:sp>
          <p:nvSpPr>
            <p:cNvPr id="812" name="Google Shape;812;p47"/>
            <p:cNvSpPr txBox="1"/>
            <p:nvPr/>
          </p:nvSpPr>
          <p:spPr>
            <a:xfrm>
              <a:off x="2953675" y="4243992"/>
              <a:ext cx="5044800" cy="411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solidFill>
                    <a:srgbClr val="1DB954"/>
                  </a:solidFill>
                  <a:latin typeface="Quattrocento Sans"/>
                  <a:ea typeface="Quattrocento Sans"/>
                  <a:cs typeface="Quattrocento Sans"/>
                  <a:sym typeface="Quattrocento Sans"/>
                </a:rPr>
                <a:t>r = 0.017489</a:t>
              </a:r>
              <a:endParaRPr sz="1200" b="1" dirty="0">
                <a:solidFill>
                  <a:srgbClr val="1DB954"/>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100"/>
                <a:buFont typeface="Arial"/>
                <a:buNone/>
              </a:pPr>
              <a:r>
                <a:rPr lang="en" sz="1100" dirty="0">
                  <a:solidFill>
                    <a:schemeClr val="lt1"/>
                  </a:solidFill>
                  <a:latin typeface="Quattrocento Sans"/>
                  <a:ea typeface="Quattrocento Sans"/>
                  <a:cs typeface="Quattrocento Sans"/>
                  <a:sym typeface="Quattrocento Sans"/>
                </a:rPr>
                <a:t>From the scatter plot, with the observational data we currently have, </a:t>
              </a:r>
              <a:r>
                <a:rPr lang="en" sz="1100" dirty="0">
                  <a:solidFill>
                    <a:schemeClr val="lt1"/>
                  </a:solidFill>
                  <a:highlight>
                    <a:srgbClr val="1BB953"/>
                  </a:highlight>
                  <a:latin typeface="Quattrocento Sans"/>
                  <a:ea typeface="Quattrocento Sans"/>
                  <a:cs typeface="Quattrocento Sans"/>
                  <a:sym typeface="Quattrocento Sans"/>
                </a:rPr>
                <a:t>there is no correlation</a:t>
              </a:r>
              <a:r>
                <a:rPr lang="en" sz="1100" dirty="0">
                  <a:solidFill>
                    <a:schemeClr val="lt1"/>
                  </a:solidFill>
                  <a:latin typeface="Quattrocento Sans"/>
                  <a:ea typeface="Quattrocento Sans"/>
                  <a:cs typeface="Quattrocento Sans"/>
                  <a:sym typeface="Quattrocento Sans"/>
                </a:rPr>
                <a:t> between log(week on chart) and log(danceability)</a:t>
              </a:r>
              <a:endParaRPr sz="1100" b="0" i="0" u="none" strike="noStrike" cap="none" dirty="0">
                <a:solidFill>
                  <a:schemeClr val="lt1"/>
                </a:solidFill>
                <a:latin typeface="Quattrocento Sans"/>
                <a:ea typeface="Quattrocento Sans"/>
                <a:cs typeface="Quattrocento Sans"/>
                <a:sym typeface="Quattrocento Sans"/>
              </a:endParaRPr>
            </a:p>
          </p:txBody>
        </p:sp>
        <p:cxnSp>
          <p:nvCxnSpPr>
            <p:cNvPr id="814" name="Google Shape;814;p47"/>
            <p:cNvCxnSpPr/>
            <p:nvPr/>
          </p:nvCxnSpPr>
          <p:spPr>
            <a:xfrm>
              <a:off x="2712655" y="4323767"/>
              <a:ext cx="0" cy="432000"/>
            </a:xfrm>
            <a:prstGeom prst="straightConnector1">
              <a:avLst/>
            </a:prstGeom>
            <a:noFill/>
            <a:ln w="9525" cap="flat" cmpd="sng">
              <a:solidFill>
                <a:srgbClr val="1DB954"/>
              </a:solidFill>
              <a:prstDash val="solid"/>
              <a:miter lim="800000"/>
              <a:headEnd type="none" w="sm" len="sm"/>
              <a:tailEnd type="none" w="sm" len="sm"/>
            </a:ln>
          </p:spPr>
        </p:cxnSp>
      </p:grpSp>
      <p:sp>
        <p:nvSpPr>
          <p:cNvPr id="772" name="Google Shape;187;p41">
            <a:extLst>
              <a:ext uri="{FF2B5EF4-FFF2-40B4-BE49-F238E27FC236}">
                <a16:creationId xmlns:a16="http://schemas.microsoft.com/office/drawing/2014/main" id="{0EF31416-478F-A045-E14A-C9B18F225C25}"/>
              </a:ext>
            </a:extLst>
          </p:cNvPr>
          <p:cNvSpPr/>
          <p:nvPr/>
        </p:nvSpPr>
        <p:spPr>
          <a:xfrm>
            <a:off x="-17385" y="1773706"/>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Ideal Experiment</a:t>
            </a:r>
            <a:endParaRPr sz="1100" dirty="0">
              <a:solidFill>
                <a:srgbClr val="999999"/>
              </a:solidFill>
            </a:endParaRPr>
          </a:p>
        </p:txBody>
      </p:sp>
      <p:cxnSp>
        <p:nvCxnSpPr>
          <p:cNvPr id="775" name="Google Shape;190;p41">
            <a:extLst>
              <a:ext uri="{FF2B5EF4-FFF2-40B4-BE49-F238E27FC236}">
                <a16:creationId xmlns:a16="http://schemas.microsoft.com/office/drawing/2014/main" id="{FFB7C0E7-D3ED-CAEC-464E-8CE28EE5DA9A}"/>
              </a:ext>
            </a:extLst>
          </p:cNvPr>
          <p:cNvCxnSpPr/>
          <p:nvPr/>
        </p:nvCxnSpPr>
        <p:spPr>
          <a:xfrm>
            <a:off x="141351" y="2164439"/>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776" name="Google Shape;191;p41">
            <a:extLst>
              <a:ext uri="{FF2B5EF4-FFF2-40B4-BE49-F238E27FC236}">
                <a16:creationId xmlns:a16="http://schemas.microsoft.com/office/drawing/2014/main" id="{E2FE9369-0A8A-C144-5058-9042041EDB8B}"/>
              </a:ext>
            </a:extLst>
          </p:cNvPr>
          <p:cNvCxnSpPr/>
          <p:nvPr/>
        </p:nvCxnSpPr>
        <p:spPr>
          <a:xfrm>
            <a:off x="141351" y="3833186"/>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grpSp>
        <p:nvGrpSpPr>
          <p:cNvPr id="777" name="Google Shape;194;p41">
            <a:extLst>
              <a:ext uri="{FF2B5EF4-FFF2-40B4-BE49-F238E27FC236}">
                <a16:creationId xmlns:a16="http://schemas.microsoft.com/office/drawing/2014/main" id="{1629E389-FD1D-270B-3B60-5493CED591CC}"/>
              </a:ext>
            </a:extLst>
          </p:cNvPr>
          <p:cNvGrpSpPr/>
          <p:nvPr/>
        </p:nvGrpSpPr>
        <p:grpSpPr>
          <a:xfrm>
            <a:off x="223506" y="1439569"/>
            <a:ext cx="177403" cy="162000"/>
            <a:chOff x="3398838" y="5076826"/>
            <a:chExt cx="345950" cy="315913"/>
          </a:xfrm>
        </p:grpSpPr>
        <p:sp>
          <p:nvSpPr>
            <p:cNvPr id="778" name="Google Shape;195;p41">
              <a:extLst>
                <a:ext uri="{FF2B5EF4-FFF2-40B4-BE49-F238E27FC236}">
                  <a16:creationId xmlns:a16="http://schemas.microsoft.com/office/drawing/2014/main" id="{9C07DA0E-7589-7B2F-66D2-7DAC0DD23162}"/>
                </a:ext>
              </a:extLst>
            </p:cNvPr>
            <p:cNvSpPr/>
            <p:nvPr/>
          </p:nvSpPr>
          <p:spPr>
            <a:xfrm>
              <a:off x="3519488" y="5076826"/>
              <a:ext cx="2253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79" name="Google Shape;196;p41">
              <a:extLst>
                <a:ext uri="{FF2B5EF4-FFF2-40B4-BE49-F238E27FC236}">
                  <a16:creationId xmlns:a16="http://schemas.microsoft.com/office/drawing/2014/main" id="{1CA7EA64-49C1-C62F-A05F-617B9A370788}"/>
                </a:ext>
              </a:extLst>
            </p:cNvPr>
            <p:cNvSpPr/>
            <p:nvPr/>
          </p:nvSpPr>
          <p:spPr>
            <a:xfrm>
              <a:off x="3519488" y="5197476"/>
              <a:ext cx="2253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80" name="Google Shape;197;p41">
              <a:extLst>
                <a:ext uri="{FF2B5EF4-FFF2-40B4-BE49-F238E27FC236}">
                  <a16:creationId xmlns:a16="http://schemas.microsoft.com/office/drawing/2014/main" id="{B82F50DB-3C52-1CE5-7816-84D19A53CFBC}"/>
                </a:ext>
              </a:extLst>
            </p:cNvPr>
            <p:cNvSpPr/>
            <p:nvPr/>
          </p:nvSpPr>
          <p:spPr>
            <a:xfrm>
              <a:off x="3519488" y="5316539"/>
              <a:ext cx="225300" cy="762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81" name="Google Shape;198;p41">
              <a:extLst>
                <a:ext uri="{FF2B5EF4-FFF2-40B4-BE49-F238E27FC236}">
                  <a16:creationId xmlns:a16="http://schemas.microsoft.com/office/drawing/2014/main" id="{4036A39A-6D20-581B-072D-15B2DEC5A8C4}"/>
                </a:ext>
              </a:extLst>
            </p:cNvPr>
            <p:cNvSpPr/>
            <p:nvPr/>
          </p:nvSpPr>
          <p:spPr>
            <a:xfrm>
              <a:off x="3398838" y="5076826"/>
              <a:ext cx="747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82" name="Google Shape;199;p41">
              <a:extLst>
                <a:ext uri="{FF2B5EF4-FFF2-40B4-BE49-F238E27FC236}">
                  <a16:creationId xmlns:a16="http://schemas.microsoft.com/office/drawing/2014/main" id="{1ED7AD06-593E-E3EA-434A-08BD34E6367E}"/>
                </a:ext>
              </a:extLst>
            </p:cNvPr>
            <p:cNvSpPr/>
            <p:nvPr/>
          </p:nvSpPr>
          <p:spPr>
            <a:xfrm>
              <a:off x="3398838" y="5197476"/>
              <a:ext cx="747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83" name="Google Shape;200;p41">
              <a:extLst>
                <a:ext uri="{FF2B5EF4-FFF2-40B4-BE49-F238E27FC236}">
                  <a16:creationId xmlns:a16="http://schemas.microsoft.com/office/drawing/2014/main" id="{78FAAE59-B082-C3B6-E5AF-E28FBD56F794}"/>
                </a:ext>
              </a:extLst>
            </p:cNvPr>
            <p:cNvSpPr/>
            <p:nvPr/>
          </p:nvSpPr>
          <p:spPr>
            <a:xfrm>
              <a:off x="3398838" y="5316539"/>
              <a:ext cx="74700" cy="762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784" name="Google Shape;201;p41">
            <a:extLst>
              <a:ext uri="{FF2B5EF4-FFF2-40B4-BE49-F238E27FC236}">
                <a16:creationId xmlns:a16="http://schemas.microsoft.com/office/drawing/2014/main" id="{3C6733FD-4C62-6591-89C6-6769CE77A950}"/>
              </a:ext>
            </a:extLst>
          </p:cNvPr>
          <p:cNvGrpSpPr/>
          <p:nvPr/>
        </p:nvGrpSpPr>
        <p:grpSpPr>
          <a:xfrm>
            <a:off x="227121" y="1830237"/>
            <a:ext cx="170172" cy="162057"/>
            <a:chOff x="5483226" y="731713"/>
            <a:chExt cx="363538" cy="346201"/>
          </a:xfrm>
        </p:grpSpPr>
        <p:sp>
          <p:nvSpPr>
            <p:cNvPr id="785" name="Google Shape;202;p41">
              <a:extLst>
                <a:ext uri="{FF2B5EF4-FFF2-40B4-BE49-F238E27FC236}">
                  <a16:creationId xmlns:a16="http://schemas.microsoft.com/office/drawing/2014/main" id="{85A57776-EFDE-CA56-332F-BBCD010B8063}"/>
                </a:ext>
              </a:extLst>
            </p:cNvPr>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86" name="Google Shape;203;p41">
              <a:extLst>
                <a:ext uri="{FF2B5EF4-FFF2-40B4-BE49-F238E27FC236}">
                  <a16:creationId xmlns:a16="http://schemas.microsoft.com/office/drawing/2014/main" id="{C6DE3116-DEAB-9084-D5BA-01D40A0F5EB7}"/>
                </a:ext>
              </a:extLst>
            </p:cNvPr>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787" name="Google Shape;204;p41">
              <a:extLst>
                <a:ext uri="{FF2B5EF4-FFF2-40B4-BE49-F238E27FC236}">
                  <a16:creationId xmlns:a16="http://schemas.microsoft.com/office/drawing/2014/main" id="{B1E74BB8-94E3-CE68-07D5-D5DE18146B7D}"/>
                </a:ext>
              </a:extLst>
            </p:cNvPr>
            <p:cNvCxnSpPr/>
            <p:nvPr/>
          </p:nvCxnSpPr>
          <p:spPr>
            <a:xfrm rot="10800000">
              <a:off x="5753101" y="731713"/>
              <a:ext cx="0" cy="270000"/>
            </a:xfrm>
            <a:prstGeom prst="straightConnector1">
              <a:avLst/>
            </a:prstGeom>
            <a:noFill/>
            <a:ln w="14275" cap="rnd" cmpd="sng">
              <a:solidFill>
                <a:srgbClr val="999999"/>
              </a:solidFill>
              <a:prstDash val="solid"/>
              <a:round/>
              <a:headEnd type="none" w="med" len="med"/>
              <a:tailEnd type="none" w="med" len="med"/>
            </a:ln>
          </p:spPr>
        </p:cxnSp>
        <p:cxnSp>
          <p:nvCxnSpPr>
            <p:cNvPr id="788" name="Google Shape;205;p41">
              <a:extLst>
                <a:ext uri="{FF2B5EF4-FFF2-40B4-BE49-F238E27FC236}">
                  <a16:creationId xmlns:a16="http://schemas.microsoft.com/office/drawing/2014/main" id="{11BB14F5-F378-3763-0826-80A152758821}"/>
                </a:ext>
              </a:extLst>
            </p:cNvPr>
            <p:cNvCxnSpPr/>
            <p:nvPr/>
          </p:nvCxnSpPr>
          <p:spPr>
            <a:xfrm>
              <a:off x="5483226" y="77787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789" name="Google Shape;206;p41">
              <a:extLst>
                <a:ext uri="{FF2B5EF4-FFF2-40B4-BE49-F238E27FC236}">
                  <a16:creationId xmlns:a16="http://schemas.microsoft.com/office/drawing/2014/main" id="{A6D21190-1416-D907-004C-BA511E908E94}"/>
                </a:ext>
              </a:extLst>
            </p:cNvPr>
            <p:cNvCxnSpPr/>
            <p:nvPr/>
          </p:nvCxnSpPr>
          <p:spPr>
            <a:xfrm>
              <a:off x="5483226" y="82232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790" name="Google Shape;207;p41">
              <a:extLst>
                <a:ext uri="{FF2B5EF4-FFF2-40B4-BE49-F238E27FC236}">
                  <a16:creationId xmlns:a16="http://schemas.microsoft.com/office/drawing/2014/main" id="{A6FB8583-B9BF-A309-0BFB-CC2FA0ADFF8A}"/>
                </a:ext>
              </a:extLst>
            </p:cNvPr>
            <p:cNvCxnSpPr/>
            <p:nvPr/>
          </p:nvCxnSpPr>
          <p:spPr>
            <a:xfrm>
              <a:off x="5483226" y="86677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791" name="Google Shape;208;p41">
              <a:extLst>
                <a:ext uri="{FF2B5EF4-FFF2-40B4-BE49-F238E27FC236}">
                  <a16:creationId xmlns:a16="http://schemas.microsoft.com/office/drawing/2014/main" id="{87155659-EC8B-BDD7-468B-C836D1E799B4}"/>
                </a:ext>
              </a:extLst>
            </p:cNvPr>
            <p:cNvCxnSpPr/>
            <p:nvPr/>
          </p:nvCxnSpPr>
          <p:spPr>
            <a:xfrm>
              <a:off x="5483226" y="912813"/>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792" name="Google Shape;209;p41">
              <a:extLst>
                <a:ext uri="{FF2B5EF4-FFF2-40B4-BE49-F238E27FC236}">
                  <a16:creationId xmlns:a16="http://schemas.microsoft.com/office/drawing/2014/main" id="{7FD519C3-00E4-D651-1427-E31BC4608861}"/>
                </a:ext>
              </a:extLst>
            </p:cNvPr>
            <p:cNvCxnSpPr/>
            <p:nvPr/>
          </p:nvCxnSpPr>
          <p:spPr>
            <a:xfrm>
              <a:off x="5483226" y="957263"/>
              <a:ext cx="149100" cy="0"/>
            </a:xfrm>
            <a:prstGeom prst="straightConnector1">
              <a:avLst/>
            </a:prstGeom>
            <a:noFill/>
            <a:ln w="14275" cap="rnd" cmpd="sng">
              <a:solidFill>
                <a:srgbClr val="999999"/>
              </a:solidFill>
              <a:prstDash val="solid"/>
              <a:round/>
              <a:headEnd type="none" w="med" len="med"/>
              <a:tailEnd type="none" w="med" len="med"/>
            </a:ln>
          </p:spPr>
        </p:cxnSp>
        <p:cxnSp>
          <p:nvCxnSpPr>
            <p:cNvPr id="793" name="Google Shape;210;p41">
              <a:extLst>
                <a:ext uri="{FF2B5EF4-FFF2-40B4-BE49-F238E27FC236}">
                  <a16:creationId xmlns:a16="http://schemas.microsoft.com/office/drawing/2014/main" id="{402C80CD-9B24-2E8D-5B05-7CCD96842173}"/>
                </a:ext>
              </a:extLst>
            </p:cNvPr>
            <p:cNvCxnSpPr/>
            <p:nvPr/>
          </p:nvCxnSpPr>
          <p:spPr>
            <a:xfrm>
              <a:off x="5483226" y="1001713"/>
              <a:ext cx="104700" cy="0"/>
            </a:xfrm>
            <a:prstGeom prst="straightConnector1">
              <a:avLst/>
            </a:prstGeom>
            <a:noFill/>
            <a:ln w="14275" cap="rnd" cmpd="sng">
              <a:solidFill>
                <a:srgbClr val="999999"/>
              </a:solidFill>
              <a:prstDash val="solid"/>
              <a:round/>
              <a:headEnd type="none" w="med" len="med"/>
              <a:tailEnd type="none" w="med" len="med"/>
            </a:ln>
          </p:spPr>
        </p:cxnSp>
      </p:grpSp>
      <p:grpSp>
        <p:nvGrpSpPr>
          <p:cNvPr id="905" name="Google Shape;356;p41">
            <a:extLst>
              <a:ext uri="{FF2B5EF4-FFF2-40B4-BE49-F238E27FC236}">
                <a16:creationId xmlns:a16="http://schemas.microsoft.com/office/drawing/2014/main" id="{9425788A-4CFD-5A33-941F-877BCDFC177D}"/>
              </a:ext>
            </a:extLst>
          </p:cNvPr>
          <p:cNvGrpSpPr/>
          <p:nvPr/>
        </p:nvGrpSpPr>
        <p:grpSpPr>
          <a:xfrm>
            <a:off x="215279" y="1045350"/>
            <a:ext cx="194119" cy="169149"/>
            <a:chOff x="7005638" y="3648076"/>
            <a:chExt cx="344488" cy="300175"/>
          </a:xfrm>
        </p:grpSpPr>
        <p:sp>
          <p:nvSpPr>
            <p:cNvPr id="906" name="Google Shape;357;p41">
              <a:extLst>
                <a:ext uri="{FF2B5EF4-FFF2-40B4-BE49-F238E27FC236}">
                  <a16:creationId xmlns:a16="http://schemas.microsoft.com/office/drawing/2014/main" id="{71E588FE-E054-F143-DD73-5085BD252D56}"/>
                </a:ext>
              </a:extLst>
            </p:cNvPr>
            <p:cNvSpPr/>
            <p:nvPr/>
          </p:nvSpPr>
          <p:spPr>
            <a:xfrm>
              <a:off x="7005638" y="3648076"/>
              <a:ext cx="344488"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952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cxnSp>
          <p:nvCxnSpPr>
            <p:cNvPr id="907" name="Google Shape;358;p41">
              <a:extLst>
                <a:ext uri="{FF2B5EF4-FFF2-40B4-BE49-F238E27FC236}">
                  <a16:creationId xmlns:a16="http://schemas.microsoft.com/office/drawing/2014/main" id="{9EFA9BC3-FAD8-7483-FF7A-A5D9162172B6}"/>
                </a:ext>
              </a:extLst>
            </p:cNvPr>
            <p:cNvCxnSpPr/>
            <p:nvPr/>
          </p:nvCxnSpPr>
          <p:spPr>
            <a:xfrm>
              <a:off x="7072313" y="3948113"/>
              <a:ext cx="211200" cy="0"/>
            </a:xfrm>
            <a:prstGeom prst="straightConnector1">
              <a:avLst/>
            </a:prstGeom>
            <a:noFill/>
            <a:ln w="9525" cap="rnd" cmpd="sng">
              <a:solidFill>
                <a:srgbClr val="999999"/>
              </a:solidFill>
              <a:prstDash val="solid"/>
              <a:round/>
              <a:headEnd type="none" w="med" len="med"/>
              <a:tailEnd type="none" w="med" len="med"/>
            </a:ln>
          </p:spPr>
        </p:cxnSp>
        <p:cxnSp>
          <p:nvCxnSpPr>
            <p:cNvPr id="908" name="Google Shape;359;p41">
              <a:extLst>
                <a:ext uri="{FF2B5EF4-FFF2-40B4-BE49-F238E27FC236}">
                  <a16:creationId xmlns:a16="http://schemas.microsoft.com/office/drawing/2014/main" id="{26F0D6B4-BE5F-E022-2653-44470F2F9DD0}"/>
                </a:ext>
              </a:extLst>
            </p:cNvPr>
            <p:cNvCxnSpPr/>
            <p:nvPr/>
          </p:nvCxnSpPr>
          <p:spPr>
            <a:xfrm>
              <a:off x="7178676" y="3917951"/>
              <a:ext cx="0" cy="30300"/>
            </a:xfrm>
            <a:prstGeom prst="straightConnector1">
              <a:avLst/>
            </a:prstGeom>
            <a:noFill/>
            <a:ln w="9525" cap="rnd" cmpd="sng">
              <a:solidFill>
                <a:srgbClr val="999999"/>
              </a:solidFill>
              <a:prstDash val="solid"/>
              <a:round/>
              <a:headEnd type="none" w="med" len="med"/>
              <a:tailEnd type="none" w="med" len="med"/>
            </a:ln>
          </p:spPr>
        </p:cxnSp>
        <p:sp>
          <p:nvSpPr>
            <p:cNvPr id="909" name="Google Shape;360;p41">
              <a:extLst>
                <a:ext uri="{FF2B5EF4-FFF2-40B4-BE49-F238E27FC236}">
                  <a16:creationId xmlns:a16="http://schemas.microsoft.com/office/drawing/2014/main" id="{1A62AAA0-86C1-940A-955F-E93CBC29E031}"/>
                </a:ext>
              </a:extLst>
            </p:cNvPr>
            <p:cNvSpPr/>
            <p:nvPr/>
          </p:nvSpPr>
          <p:spPr>
            <a:xfrm>
              <a:off x="7170738" y="3881438"/>
              <a:ext cx="14400" cy="14400"/>
            </a:xfrm>
            <a:prstGeom prst="ellipse">
              <a:avLst/>
            </a:pr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cxnSp>
          <p:nvCxnSpPr>
            <p:cNvPr id="910" name="Google Shape;361;p41">
              <a:extLst>
                <a:ext uri="{FF2B5EF4-FFF2-40B4-BE49-F238E27FC236}">
                  <a16:creationId xmlns:a16="http://schemas.microsoft.com/office/drawing/2014/main" id="{5189D030-603E-3C70-BCA9-577B6D47445B}"/>
                </a:ext>
              </a:extLst>
            </p:cNvPr>
            <p:cNvCxnSpPr/>
            <p:nvPr/>
          </p:nvCxnSpPr>
          <p:spPr>
            <a:xfrm>
              <a:off x="7005638" y="3857626"/>
              <a:ext cx="344400" cy="0"/>
            </a:xfrm>
            <a:prstGeom prst="straightConnector1">
              <a:avLst/>
            </a:prstGeom>
            <a:noFill/>
            <a:ln w="9525" cap="flat" cmpd="sng">
              <a:solidFill>
                <a:srgbClr val="999999"/>
              </a:solidFill>
              <a:prstDash val="solid"/>
              <a:round/>
              <a:headEnd type="none" w="med" len="med"/>
              <a:tailEnd type="none" w="med" len="med"/>
            </a:ln>
          </p:spPr>
        </p:cxnSp>
        <p:sp>
          <p:nvSpPr>
            <p:cNvPr id="911" name="Google Shape;362;p41">
              <a:extLst>
                <a:ext uri="{FF2B5EF4-FFF2-40B4-BE49-F238E27FC236}">
                  <a16:creationId xmlns:a16="http://schemas.microsoft.com/office/drawing/2014/main" id="{48980734-DFA3-DFCD-C8F9-1B5BFBC457F8}"/>
                </a:ext>
              </a:extLst>
            </p:cNvPr>
            <p:cNvSpPr/>
            <p:nvPr/>
          </p:nvSpPr>
          <p:spPr>
            <a:xfrm>
              <a:off x="7140576" y="3703638"/>
              <a:ext cx="82550" cy="101600"/>
            </a:xfrm>
            <a:custGeom>
              <a:avLst/>
              <a:gdLst/>
              <a:ahLst/>
              <a:cxnLst/>
              <a:rect l="l" t="t" r="r" b="b"/>
              <a:pathLst>
                <a:path w="52" h="64" extrusionOk="0">
                  <a:moveTo>
                    <a:pt x="0" y="0"/>
                  </a:moveTo>
                  <a:lnTo>
                    <a:pt x="0" y="64"/>
                  </a:lnTo>
                  <a:lnTo>
                    <a:pt x="52" y="33"/>
                  </a:lnTo>
                  <a:lnTo>
                    <a:pt x="0" y="0"/>
                  </a:lnTo>
                  <a:close/>
                </a:path>
              </a:pathLst>
            </a:cu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grpSp>
      <p:sp>
        <p:nvSpPr>
          <p:cNvPr id="912" name="Google Shape;187;p41">
            <a:extLst>
              <a:ext uri="{FF2B5EF4-FFF2-40B4-BE49-F238E27FC236}">
                <a16:creationId xmlns:a16="http://schemas.microsoft.com/office/drawing/2014/main" id="{8062AF1A-0DED-9482-BE2B-1BC565099C05}"/>
              </a:ext>
            </a:extLst>
          </p:cNvPr>
          <p:cNvSpPr/>
          <p:nvPr/>
        </p:nvSpPr>
        <p:spPr>
          <a:xfrm>
            <a:off x="-17385" y="138691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Hypothesis</a:t>
            </a:r>
            <a:endParaRPr sz="1100" dirty="0">
              <a:solidFill>
                <a:srgbClr val="999999"/>
              </a:solidFill>
            </a:endParaRPr>
          </a:p>
        </p:txBody>
      </p:sp>
      <p:sp>
        <p:nvSpPr>
          <p:cNvPr id="913" name="Google Shape;187;p41">
            <a:extLst>
              <a:ext uri="{FF2B5EF4-FFF2-40B4-BE49-F238E27FC236}">
                <a16:creationId xmlns:a16="http://schemas.microsoft.com/office/drawing/2014/main" id="{9313982F-A571-A693-A558-610F13D2CC36}"/>
              </a:ext>
            </a:extLst>
          </p:cNvPr>
          <p:cNvSpPr/>
          <p:nvPr/>
        </p:nvSpPr>
        <p:spPr>
          <a:xfrm>
            <a:off x="-17385" y="992283"/>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sym typeface="Quattrocento Sans"/>
              </a:rPr>
              <a:t>Overview</a:t>
            </a:r>
            <a:endParaRPr sz="1100" dirty="0">
              <a:solidFill>
                <a:srgbClr val="999999"/>
              </a:solidFill>
            </a:endParaRPr>
          </a:p>
        </p:txBody>
      </p:sp>
      <p:grpSp>
        <p:nvGrpSpPr>
          <p:cNvPr id="7" name="Group 6">
            <a:extLst>
              <a:ext uri="{FF2B5EF4-FFF2-40B4-BE49-F238E27FC236}">
                <a16:creationId xmlns:a16="http://schemas.microsoft.com/office/drawing/2014/main" id="{C9F9E6CB-8117-C971-3D6F-3E6F27DD1BC4}"/>
              </a:ext>
            </a:extLst>
          </p:cNvPr>
          <p:cNvGrpSpPr/>
          <p:nvPr/>
        </p:nvGrpSpPr>
        <p:grpSpPr>
          <a:xfrm>
            <a:off x="2304251" y="1603712"/>
            <a:ext cx="6486300" cy="3137400"/>
            <a:chOff x="2309875" y="922425"/>
            <a:chExt cx="6486300" cy="3137400"/>
          </a:xfrm>
        </p:grpSpPr>
        <p:sp>
          <p:nvSpPr>
            <p:cNvPr id="914" name="Google Shape;723;p46">
              <a:extLst>
                <a:ext uri="{FF2B5EF4-FFF2-40B4-BE49-F238E27FC236}">
                  <a16:creationId xmlns:a16="http://schemas.microsoft.com/office/drawing/2014/main" id="{D34F2E82-42A2-5E54-DE90-A3F804D47FBC}"/>
                </a:ext>
              </a:extLst>
            </p:cNvPr>
            <p:cNvSpPr/>
            <p:nvPr/>
          </p:nvSpPr>
          <p:spPr>
            <a:xfrm>
              <a:off x="2309875" y="922425"/>
              <a:ext cx="6486300" cy="3137400"/>
            </a:xfrm>
            <a:prstGeom prst="roundRect">
              <a:avLst>
                <a:gd name="adj" fmla="val 7408"/>
              </a:avLst>
            </a:prstGeom>
            <a:solidFill>
              <a:srgbClr val="0A0A0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Quattrocento Sans"/>
                <a:ea typeface="Quattrocento Sans"/>
                <a:cs typeface="Quattrocento Sans"/>
                <a:sym typeface="Quattrocento Sans"/>
              </a:endParaRPr>
            </a:p>
          </p:txBody>
        </p:sp>
        <p:pic>
          <p:nvPicPr>
            <p:cNvPr id="2" name="Google Shape;818;p47" descr="A screenshot of a computer&#10;&#10;Description automatically generated with medium confidence">
              <a:extLst>
                <a:ext uri="{FF2B5EF4-FFF2-40B4-BE49-F238E27FC236}">
                  <a16:creationId xmlns:a16="http://schemas.microsoft.com/office/drawing/2014/main" id="{A5464385-755B-B53E-180C-CC60C78DD672}"/>
                </a:ext>
              </a:extLst>
            </p:cNvPr>
            <p:cNvPicPr preferRelativeResize="0"/>
            <p:nvPr/>
          </p:nvPicPr>
          <p:blipFill rotWithShape="1">
            <a:blip r:embed="rId3">
              <a:alphaModFix/>
              <a:duotone>
                <a:schemeClr val="bg2">
                  <a:shade val="45000"/>
                  <a:satMod val="135000"/>
                </a:schemeClr>
                <a:prstClr val="white"/>
              </a:duotone>
              <a:extLst>
                <a:ext uri="{BEBA8EAE-BF5A-486C-A8C5-ECC9F3942E4B}">
                  <a14:imgProps xmlns:a14="http://schemas.microsoft.com/office/drawing/2010/main">
                    <a14:imgLayer r:embed="rId4">
                      <a14:imgEffect>
                        <a14:colorTemperature colorTemp="7200"/>
                      </a14:imgEffect>
                      <a14:imgEffect>
                        <a14:brightnessContrast bright="40000" contrast="-40000"/>
                      </a14:imgEffect>
                    </a14:imgLayer>
                  </a14:imgProps>
                </a:ext>
              </a:extLst>
            </a:blip>
            <a:srcRect/>
            <a:stretch/>
          </p:blipFill>
          <p:spPr>
            <a:xfrm>
              <a:off x="2712640" y="1091115"/>
              <a:ext cx="5526860" cy="2763430"/>
            </a:xfrm>
            <a:prstGeom prst="rect">
              <a:avLst/>
            </a:prstGeom>
            <a:noFill/>
            <a:ln>
              <a:noFill/>
            </a:ln>
          </p:spPr>
        </p:pic>
        <p:sp>
          <p:nvSpPr>
            <p:cNvPr id="4" name="Rectangle 3">
              <a:extLst>
                <a:ext uri="{FF2B5EF4-FFF2-40B4-BE49-F238E27FC236}">
                  <a16:creationId xmlns:a16="http://schemas.microsoft.com/office/drawing/2014/main" id="{A4E70DCE-7B88-1279-F10E-F8F85C304737}"/>
                </a:ext>
              </a:extLst>
            </p:cNvPr>
            <p:cNvSpPr/>
            <p:nvPr/>
          </p:nvSpPr>
          <p:spPr>
            <a:xfrm>
              <a:off x="3532909" y="1439569"/>
              <a:ext cx="4148051" cy="1993587"/>
            </a:xfrm>
            <a:prstGeom prst="rect">
              <a:avLst/>
            </a:prstGeom>
            <a:solidFill>
              <a:srgbClr val="0B09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818;p47" descr="A screenshot of a computer&#10;&#10;Description automatically generated with medium confidence">
              <a:extLst>
                <a:ext uri="{FF2B5EF4-FFF2-40B4-BE49-F238E27FC236}">
                  <a16:creationId xmlns:a16="http://schemas.microsoft.com/office/drawing/2014/main" id="{6D9769B3-88A5-F512-6AB3-90BFA4517BCD}"/>
                </a:ext>
              </a:extLst>
            </p:cNvPr>
            <p:cNvPicPr preferRelativeResize="0"/>
            <p:nvPr/>
          </p:nvPicPr>
          <p:blipFill rotWithShape="1">
            <a:blip r:embed="rId5">
              <a:alphaModFix/>
            </a:blip>
            <a:srcRect l="14391" t="13511" r="10707" b="14347"/>
            <a:stretch/>
          </p:blipFill>
          <p:spPr>
            <a:xfrm>
              <a:off x="3507970" y="1464508"/>
              <a:ext cx="4139739" cy="1993588"/>
            </a:xfrm>
            <a:prstGeom prst="rect">
              <a:avLst/>
            </a:prstGeom>
            <a:noFill/>
            <a:ln>
              <a:noFill/>
            </a:ln>
          </p:spPr>
        </p:pic>
      </p:grpSp>
      <p:sp>
        <p:nvSpPr>
          <p:cNvPr id="8" name="Rectangle 7">
            <a:extLst>
              <a:ext uri="{FF2B5EF4-FFF2-40B4-BE49-F238E27FC236}">
                <a16:creationId xmlns:a16="http://schemas.microsoft.com/office/drawing/2014/main" id="{027272A1-6E34-DACB-12AC-4F2A8ED52A23}"/>
              </a:ext>
            </a:extLst>
          </p:cNvPr>
          <p:cNvSpPr/>
          <p:nvPr/>
        </p:nvSpPr>
        <p:spPr>
          <a:xfrm>
            <a:off x="3527285" y="1765737"/>
            <a:ext cx="3940737" cy="355118"/>
          </a:xfrm>
          <a:prstGeom prst="rect">
            <a:avLst/>
          </a:prstGeom>
          <a:solidFill>
            <a:srgbClr val="0B09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lumMod val="75000"/>
                  </a:schemeClr>
                </a:solidFill>
                <a:latin typeface=""/>
              </a:rPr>
              <a:t>A scatter plot between Danceability and Weeks on Chart</a:t>
            </a:r>
          </a:p>
        </p:txBody>
      </p:sp>
      <p:sp>
        <p:nvSpPr>
          <p:cNvPr id="9" name="Google Shape;352;p41">
            <a:extLst>
              <a:ext uri="{FF2B5EF4-FFF2-40B4-BE49-F238E27FC236}">
                <a16:creationId xmlns:a16="http://schemas.microsoft.com/office/drawing/2014/main" id="{46AA8C48-7EB5-D752-D73B-EDE8A61F80A2}"/>
              </a:ext>
            </a:extLst>
          </p:cNvPr>
          <p:cNvSpPr/>
          <p:nvPr/>
        </p:nvSpPr>
        <p:spPr>
          <a:xfrm>
            <a:off x="141351" y="2674199"/>
            <a:ext cx="1722600" cy="275100"/>
          </a:xfrm>
          <a:prstGeom prst="roundRect">
            <a:avLst>
              <a:gd name="adj" fmla="val 16667"/>
            </a:avLst>
          </a:prstGeom>
          <a:gradFill>
            <a:gsLst>
              <a:gs pos="0">
                <a:srgbClr val="7F7F7F">
                  <a:alpha val="44705"/>
                </a:srgbClr>
              </a:gs>
              <a:gs pos="100000">
                <a:srgbClr val="191414">
                  <a:alpha val="24705"/>
                </a:srgbClr>
              </a:gs>
            </a:gsLst>
            <a:lin ang="4199895" scaled="0"/>
          </a:gradFill>
          <a:ln>
            <a:noFill/>
          </a:ln>
        </p:spPr>
        <p:txBody>
          <a:bodyPr spcFirstLastPara="1" wrap="square" lIns="513000" tIns="34275" rIns="68575" bIns="34275" anchor="ctr" anchorCtr="0">
            <a:noAutofit/>
          </a:bodyPr>
          <a:lstStyle/>
          <a:p>
            <a:pPr marL="0" marR="0" lvl="0" indent="-114300" algn="l" rtl="0">
              <a:spcBef>
                <a:spcPts val="0"/>
              </a:spcBef>
              <a:spcAft>
                <a:spcPts val="0"/>
              </a:spcAft>
              <a:buNone/>
            </a:pPr>
            <a:endParaRPr sz="1100"/>
          </a:p>
        </p:txBody>
      </p:sp>
      <p:sp>
        <p:nvSpPr>
          <p:cNvPr id="10" name="Google Shape;211;p41">
            <a:extLst>
              <a:ext uri="{FF2B5EF4-FFF2-40B4-BE49-F238E27FC236}">
                <a16:creationId xmlns:a16="http://schemas.microsoft.com/office/drawing/2014/main" id="{0A75EE16-1358-155D-9C29-2DE7CE4DC103}"/>
              </a:ext>
            </a:extLst>
          </p:cNvPr>
          <p:cNvSpPr/>
          <p:nvPr/>
        </p:nvSpPr>
        <p:spPr>
          <a:xfrm>
            <a:off x="-17385" y="227998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Data Preparation</a:t>
            </a:r>
            <a:endParaRPr sz="1100" dirty="0">
              <a:solidFill>
                <a:srgbClr val="999999"/>
              </a:solidFill>
            </a:endParaRPr>
          </a:p>
        </p:txBody>
      </p:sp>
      <p:sp>
        <p:nvSpPr>
          <p:cNvPr id="11" name="Google Shape;212;p41">
            <a:extLst>
              <a:ext uri="{FF2B5EF4-FFF2-40B4-BE49-F238E27FC236}">
                <a16:creationId xmlns:a16="http://schemas.microsoft.com/office/drawing/2014/main" id="{06E63AB8-DBE8-579C-C53B-6F6BC8B58127}"/>
              </a:ext>
            </a:extLst>
          </p:cNvPr>
          <p:cNvSpPr/>
          <p:nvPr/>
        </p:nvSpPr>
        <p:spPr>
          <a:xfrm>
            <a:off x="-17385" y="2670719"/>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chemeClr val="bg1"/>
                </a:solidFill>
                <a:latin typeface="Quattrocento Sans"/>
                <a:ea typeface="Quattrocento Sans"/>
                <a:cs typeface="Quattrocento Sans"/>
                <a:sym typeface="Quattrocento Sans"/>
              </a:rPr>
              <a:t>Data Visualization</a:t>
            </a:r>
            <a:endParaRPr sz="1100" dirty="0">
              <a:solidFill>
                <a:schemeClr val="bg1"/>
              </a:solidFill>
            </a:endParaRPr>
          </a:p>
        </p:txBody>
      </p:sp>
      <p:grpSp>
        <p:nvGrpSpPr>
          <p:cNvPr id="12" name="Google Shape;213;p41">
            <a:extLst>
              <a:ext uri="{FF2B5EF4-FFF2-40B4-BE49-F238E27FC236}">
                <a16:creationId xmlns:a16="http://schemas.microsoft.com/office/drawing/2014/main" id="{885D4ADB-1BE8-786A-8E30-3B6EC0227894}"/>
              </a:ext>
            </a:extLst>
          </p:cNvPr>
          <p:cNvGrpSpPr/>
          <p:nvPr/>
        </p:nvGrpSpPr>
        <p:grpSpPr>
          <a:xfrm>
            <a:off x="238693" y="2704660"/>
            <a:ext cx="143660" cy="207373"/>
            <a:chOff x="3379789" y="1452563"/>
            <a:chExt cx="239713" cy="346025"/>
          </a:xfrm>
        </p:grpSpPr>
        <p:sp>
          <p:nvSpPr>
            <p:cNvPr id="13" name="Google Shape;214;p41">
              <a:extLst>
                <a:ext uri="{FF2B5EF4-FFF2-40B4-BE49-F238E27FC236}">
                  <a16:creationId xmlns:a16="http://schemas.microsoft.com/office/drawing/2014/main" id="{0A85120D-E5CE-EBDC-B132-E39E21BE93CF}"/>
                </a:ext>
              </a:extLst>
            </p:cNvPr>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chemeClr val="bg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4" name="Google Shape;215;p41">
              <a:extLst>
                <a:ext uri="{FF2B5EF4-FFF2-40B4-BE49-F238E27FC236}">
                  <a16:creationId xmlns:a16="http://schemas.microsoft.com/office/drawing/2014/main" id="{D4EFB582-D2BD-4466-38B9-C6E00F71E4FF}"/>
                </a:ext>
              </a:extLst>
            </p:cNvPr>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chemeClr val="bg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15" name="Google Shape;216;p41">
              <a:extLst>
                <a:ext uri="{FF2B5EF4-FFF2-40B4-BE49-F238E27FC236}">
                  <a16:creationId xmlns:a16="http://schemas.microsoft.com/office/drawing/2014/main" id="{E55C495D-E21C-1770-D7BF-9F975F5530A5}"/>
                </a:ext>
              </a:extLst>
            </p:cNvPr>
            <p:cNvCxnSpPr/>
            <p:nvPr/>
          </p:nvCxnSpPr>
          <p:spPr>
            <a:xfrm>
              <a:off x="3498851" y="1754188"/>
              <a:ext cx="0" cy="44400"/>
            </a:xfrm>
            <a:prstGeom prst="straightConnector1">
              <a:avLst/>
            </a:prstGeom>
            <a:noFill/>
            <a:ln w="9525" cap="rnd" cmpd="sng">
              <a:solidFill>
                <a:schemeClr val="bg1"/>
              </a:solidFill>
              <a:prstDash val="solid"/>
              <a:round/>
              <a:headEnd type="none" w="med" len="med"/>
              <a:tailEnd type="none" w="med" len="med"/>
            </a:ln>
          </p:spPr>
        </p:cxnSp>
        <p:cxnSp>
          <p:nvCxnSpPr>
            <p:cNvPr id="16" name="Google Shape;217;p41">
              <a:extLst>
                <a:ext uri="{FF2B5EF4-FFF2-40B4-BE49-F238E27FC236}">
                  <a16:creationId xmlns:a16="http://schemas.microsoft.com/office/drawing/2014/main" id="{313DED82-04D2-9F62-C43D-E9A57138F472}"/>
                </a:ext>
              </a:extLst>
            </p:cNvPr>
            <p:cNvCxnSpPr/>
            <p:nvPr/>
          </p:nvCxnSpPr>
          <p:spPr>
            <a:xfrm>
              <a:off x="3498851" y="1452563"/>
              <a:ext cx="0" cy="45900"/>
            </a:xfrm>
            <a:prstGeom prst="straightConnector1">
              <a:avLst/>
            </a:prstGeom>
            <a:noFill/>
            <a:ln w="9525" cap="rnd" cmpd="sng">
              <a:solidFill>
                <a:schemeClr val="bg1"/>
              </a:solidFill>
              <a:prstDash val="solid"/>
              <a:round/>
              <a:headEnd type="none" w="med" len="med"/>
              <a:tailEnd type="none" w="med" len="med"/>
            </a:ln>
          </p:spPr>
        </p:cxnSp>
        <p:cxnSp>
          <p:nvCxnSpPr>
            <p:cNvPr id="17" name="Google Shape;218;p41">
              <a:extLst>
                <a:ext uri="{FF2B5EF4-FFF2-40B4-BE49-F238E27FC236}">
                  <a16:creationId xmlns:a16="http://schemas.microsoft.com/office/drawing/2014/main" id="{9BDFEAAF-5097-BBCC-E8B9-01FB32568E9D}"/>
                </a:ext>
              </a:extLst>
            </p:cNvPr>
            <p:cNvCxnSpPr/>
            <p:nvPr/>
          </p:nvCxnSpPr>
          <p:spPr>
            <a:xfrm>
              <a:off x="3529014" y="1457326"/>
              <a:ext cx="0" cy="41400"/>
            </a:xfrm>
            <a:prstGeom prst="straightConnector1">
              <a:avLst/>
            </a:prstGeom>
            <a:noFill/>
            <a:ln w="9525" cap="rnd" cmpd="sng">
              <a:solidFill>
                <a:schemeClr val="bg1"/>
              </a:solidFill>
              <a:prstDash val="solid"/>
              <a:round/>
              <a:headEnd type="none" w="med" len="med"/>
              <a:tailEnd type="none" w="med" len="med"/>
            </a:ln>
          </p:spPr>
        </p:cxnSp>
        <p:cxnSp>
          <p:nvCxnSpPr>
            <p:cNvPr id="18" name="Google Shape;219;p41">
              <a:extLst>
                <a:ext uri="{FF2B5EF4-FFF2-40B4-BE49-F238E27FC236}">
                  <a16:creationId xmlns:a16="http://schemas.microsoft.com/office/drawing/2014/main" id="{0FC8517A-0F4B-301D-8BD7-E440D59A5F83}"/>
                </a:ext>
              </a:extLst>
            </p:cNvPr>
            <p:cNvCxnSpPr/>
            <p:nvPr/>
          </p:nvCxnSpPr>
          <p:spPr>
            <a:xfrm>
              <a:off x="3468689" y="1457326"/>
              <a:ext cx="0" cy="41400"/>
            </a:xfrm>
            <a:prstGeom prst="straightConnector1">
              <a:avLst/>
            </a:prstGeom>
            <a:noFill/>
            <a:ln w="9525" cap="rnd" cmpd="sng">
              <a:solidFill>
                <a:schemeClr val="bg1"/>
              </a:solidFill>
              <a:prstDash val="solid"/>
              <a:round/>
              <a:headEnd type="none" w="med" len="med"/>
              <a:tailEnd type="none" w="med" len="med"/>
            </a:ln>
          </p:spPr>
        </p:cxnSp>
        <p:cxnSp>
          <p:nvCxnSpPr>
            <p:cNvPr id="19" name="Google Shape;220;p41">
              <a:extLst>
                <a:ext uri="{FF2B5EF4-FFF2-40B4-BE49-F238E27FC236}">
                  <a16:creationId xmlns:a16="http://schemas.microsoft.com/office/drawing/2014/main" id="{FF141255-674F-EDD6-DE46-1704B10C9D78}"/>
                </a:ext>
              </a:extLst>
            </p:cNvPr>
            <p:cNvCxnSpPr/>
            <p:nvPr/>
          </p:nvCxnSpPr>
          <p:spPr>
            <a:xfrm>
              <a:off x="3379789" y="1633538"/>
              <a:ext cx="2397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221;p41">
              <a:extLst>
                <a:ext uri="{FF2B5EF4-FFF2-40B4-BE49-F238E27FC236}">
                  <a16:creationId xmlns:a16="http://schemas.microsoft.com/office/drawing/2014/main" id="{F1AB5BDA-681F-9D52-048A-C756822A76DB}"/>
                </a:ext>
              </a:extLst>
            </p:cNvPr>
            <p:cNvCxnSpPr/>
            <p:nvPr/>
          </p:nvCxnSpPr>
          <p:spPr>
            <a:xfrm>
              <a:off x="3409951" y="1543051"/>
              <a:ext cx="58800" cy="0"/>
            </a:xfrm>
            <a:prstGeom prst="straightConnector1">
              <a:avLst/>
            </a:prstGeom>
            <a:noFill/>
            <a:ln w="9525" cap="rnd" cmpd="sng">
              <a:solidFill>
                <a:schemeClr val="bg1"/>
              </a:solidFill>
              <a:prstDash val="solid"/>
              <a:round/>
              <a:headEnd type="none" w="med" len="med"/>
              <a:tailEnd type="none" w="med" len="med"/>
            </a:ln>
          </p:spPr>
        </p:cxnSp>
        <p:cxnSp>
          <p:nvCxnSpPr>
            <p:cNvPr id="21" name="Google Shape;222;p41">
              <a:extLst>
                <a:ext uri="{FF2B5EF4-FFF2-40B4-BE49-F238E27FC236}">
                  <a16:creationId xmlns:a16="http://schemas.microsoft.com/office/drawing/2014/main" id="{C597FBAB-9E00-E916-94E3-9C3AA2C8ACAB}"/>
                </a:ext>
              </a:extLst>
            </p:cNvPr>
            <p:cNvCxnSpPr/>
            <p:nvPr/>
          </p:nvCxnSpPr>
          <p:spPr>
            <a:xfrm>
              <a:off x="3409951" y="1573213"/>
              <a:ext cx="58800" cy="0"/>
            </a:xfrm>
            <a:prstGeom prst="straightConnector1">
              <a:avLst/>
            </a:prstGeom>
            <a:noFill/>
            <a:ln w="9525" cap="rnd" cmpd="sng">
              <a:solidFill>
                <a:schemeClr val="bg1"/>
              </a:solidFill>
              <a:prstDash val="solid"/>
              <a:round/>
              <a:headEnd type="none" w="med" len="med"/>
              <a:tailEnd type="none" w="med" len="med"/>
            </a:ln>
          </p:spPr>
        </p:cxnSp>
        <p:cxnSp>
          <p:nvCxnSpPr>
            <p:cNvPr id="22" name="Google Shape;223;p41">
              <a:extLst>
                <a:ext uri="{FF2B5EF4-FFF2-40B4-BE49-F238E27FC236}">
                  <a16:creationId xmlns:a16="http://schemas.microsoft.com/office/drawing/2014/main" id="{458DB203-A927-8EFD-5972-4981B161E646}"/>
                </a:ext>
              </a:extLst>
            </p:cNvPr>
            <p:cNvCxnSpPr/>
            <p:nvPr/>
          </p:nvCxnSpPr>
          <p:spPr>
            <a:xfrm rot="10800000">
              <a:off x="3529039" y="1543051"/>
              <a:ext cx="60300" cy="0"/>
            </a:xfrm>
            <a:prstGeom prst="straightConnector1">
              <a:avLst/>
            </a:prstGeom>
            <a:noFill/>
            <a:ln w="9525" cap="rnd" cmpd="sng">
              <a:solidFill>
                <a:schemeClr val="bg1"/>
              </a:solidFill>
              <a:prstDash val="solid"/>
              <a:round/>
              <a:headEnd type="none" w="med" len="med"/>
              <a:tailEnd type="none" w="med" len="med"/>
            </a:ln>
          </p:spPr>
        </p:cxnSp>
        <p:cxnSp>
          <p:nvCxnSpPr>
            <p:cNvPr id="23" name="Google Shape;224;p41">
              <a:extLst>
                <a:ext uri="{FF2B5EF4-FFF2-40B4-BE49-F238E27FC236}">
                  <a16:creationId xmlns:a16="http://schemas.microsoft.com/office/drawing/2014/main" id="{AB2948CE-FDA9-A8CE-CB31-CF5F573C355D}"/>
                </a:ext>
              </a:extLst>
            </p:cNvPr>
            <p:cNvCxnSpPr/>
            <p:nvPr/>
          </p:nvCxnSpPr>
          <p:spPr>
            <a:xfrm rot="10800000">
              <a:off x="3529039" y="1573213"/>
              <a:ext cx="60300" cy="0"/>
            </a:xfrm>
            <a:prstGeom prst="straightConnector1">
              <a:avLst/>
            </a:prstGeom>
            <a:noFill/>
            <a:ln w="9525" cap="rnd" cmpd="sng">
              <a:solidFill>
                <a:schemeClr val="bg1"/>
              </a:solidFill>
              <a:prstDash val="solid"/>
              <a:round/>
              <a:headEnd type="none" w="med" len="med"/>
              <a:tailEnd type="none" w="med" len="med"/>
            </a:ln>
          </p:spPr>
        </p:cxnSp>
        <p:cxnSp>
          <p:nvCxnSpPr>
            <p:cNvPr id="24" name="Google Shape;225;p41">
              <a:extLst>
                <a:ext uri="{FF2B5EF4-FFF2-40B4-BE49-F238E27FC236}">
                  <a16:creationId xmlns:a16="http://schemas.microsoft.com/office/drawing/2014/main" id="{4B8C8B0B-F278-FC3B-9232-C158479631E1}"/>
                </a:ext>
              </a:extLst>
            </p:cNvPr>
            <p:cNvCxnSpPr/>
            <p:nvPr/>
          </p:nvCxnSpPr>
          <p:spPr>
            <a:xfrm>
              <a:off x="3409951" y="1603376"/>
              <a:ext cx="58800" cy="0"/>
            </a:xfrm>
            <a:prstGeom prst="straightConnector1">
              <a:avLst/>
            </a:prstGeom>
            <a:noFill/>
            <a:ln w="9525" cap="rnd" cmpd="sng">
              <a:solidFill>
                <a:schemeClr val="bg1"/>
              </a:solidFill>
              <a:prstDash val="solid"/>
              <a:round/>
              <a:headEnd type="none" w="med" len="med"/>
              <a:tailEnd type="none" w="med" len="med"/>
            </a:ln>
          </p:spPr>
        </p:cxnSp>
        <p:cxnSp>
          <p:nvCxnSpPr>
            <p:cNvPr id="25" name="Google Shape;226;p41">
              <a:extLst>
                <a:ext uri="{FF2B5EF4-FFF2-40B4-BE49-F238E27FC236}">
                  <a16:creationId xmlns:a16="http://schemas.microsoft.com/office/drawing/2014/main" id="{E6B2D4A8-63C1-391D-5BF5-28CF2D0D2A08}"/>
                </a:ext>
              </a:extLst>
            </p:cNvPr>
            <p:cNvCxnSpPr/>
            <p:nvPr/>
          </p:nvCxnSpPr>
          <p:spPr>
            <a:xfrm rot="10800000">
              <a:off x="3529039" y="1603376"/>
              <a:ext cx="60300" cy="0"/>
            </a:xfrm>
            <a:prstGeom prst="straightConnector1">
              <a:avLst/>
            </a:prstGeom>
            <a:noFill/>
            <a:ln w="9525" cap="rnd" cmpd="sng">
              <a:solidFill>
                <a:schemeClr val="bg1"/>
              </a:solidFill>
              <a:prstDash val="solid"/>
              <a:round/>
              <a:headEnd type="none" w="med" len="med"/>
              <a:tailEnd type="none" w="med" len="med"/>
            </a:ln>
          </p:spPr>
        </p:cxnSp>
      </p:grpSp>
      <p:sp>
        <p:nvSpPr>
          <p:cNvPr id="26" name="Google Shape;227;p41">
            <a:extLst>
              <a:ext uri="{FF2B5EF4-FFF2-40B4-BE49-F238E27FC236}">
                <a16:creationId xmlns:a16="http://schemas.microsoft.com/office/drawing/2014/main" id="{E70E3DE1-A1EB-2DB2-5618-61374372F969}"/>
              </a:ext>
            </a:extLst>
          </p:cNvPr>
          <p:cNvSpPr/>
          <p:nvPr/>
        </p:nvSpPr>
        <p:spPr>
          <a:xfrm>
            <a:off x="-17374" y="3061450"/>
            <a:ext cx="18333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Model Explanation </a:t>
            </a:r>
            <a:endParaRPr sz="1100" dirty="0">
              <a:solidFill>
                <a:srgbClr val="999999"/>
              </a:solidFill>
            </a:endParaRPr>
          </a:p>
        </p:txBody>
      </p:sp>
      <p:sp>
        <p:nvSpPr>
          <p:cNvPr id="27" name="Google Shape;228;p41">
            <a:extLst>
              <a:ext uri="{FF2B5EF4-FFF2-40B4-BE49-F238E27FC236}">
                <a16:creationId xmlns:a16="http://schemas.microsoft.com/office/drawing/2014/main" id="{465714F5-F3D5-D69F-2450-5E8A4FB9B9B6}"/>
              </a:ext>
            </a:extLst>
          </p:cNvPr>
          <p:cNvSpPr/>
          <p:nvPr/>
        </p:nvSpPr>
        <p:spPr>
          <a:xfrm>
            <a:off x="-17374" y="3491525"/>
            <a:ext cx="19272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Model Interpretation</a:t>
            </a:r>
            <a:endParaRPr sz="1100" dirty="0">
              <a:solidFill>
                <a:srgbClr val="999999"/>
              </a:solidFill>
            </a:endParaRPr>
          </a:p>
        </p:txBody>
      </p:sp>
      <p:grpSp>
        <p:nvGrpSpPr>
          <p:cNvPr id="28" name="Google Shape;229;p41">
            <a:extLst>
              <a:ext uri="{FF2B5EF4-FFF2-40B4-BE49-F238E27FC236}">
                <a16:creationId xmlns:a16="http://schemas.microsoft.com/office/drawing/2014/main" id="{7D3D5CFE-E80C-5159-7B44-87E495240A83}"/>
              </a:ext>
            </a:extLst>
          </p:cNvPr>
          <p:cNvGrpSpPr/>
          <p:nvPr/>
        </p:nvGrpSpPr>
        <p:grpSpPr>
          <a:xfrm>
            <a:off x="224990" y="3111798"/>
            <a:ext cx="174491" cy="174491"/>
            <a:chOff x="6203951" y="2895601"/>
            <a:chExt cx="346075" cy="346075"/>
          </a:xfrm>
        </p:grpSpPr>
        <p:sp>
          <p:nvSpPr>
            <p:cNvPr id="29" name="Google Shape;230;p41">
              <a:extLst>
                <a:ext uri="{FF2B5EF4-FFF2-40B4-BE49-F238E27FC236}">
                  <a16:creationId xmlns:a16="http://schemas.microsoft.com/office/drawing/2014/main" id="{52391B93-9CE5-41C8-3B67-79650BD943E2}"/>
                </a:ext>
              </a:extLst>
            </p:cNvPr>
            <p:cNvSpPr/>
            <p:nvPr/>
          </p:nvSpPr>
          <p:spPr>
            <a:xfrm>
              <a:off x="6264276" y="3076576"/>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0" name="Google Shape;231;p41">
              <a:extLst>
                <a:ext uri="{FF2B5EF4-FFF2-40B4-BE49-F238E27FC236}">
                  <a16:creationId xmlns:a16="http://schemas.microsoft.com/office/drawing/2014/main" id="{D998EE2F-D9E6-7BE6-30E4-E295608405DA}"/>
                </a:ext>
              </a:extLst>
            </p:cNvPr>
            <p:cNvSpPr/>
            <p:nvPr/>
          </p:nvSpPr>
          <p:spPr>
            <a:xfrm>
              <a:off x="6324601" y="2940051"/>
              <a:ext cx="90488" cy="150813"/>
            </a:xfrm>
            <a:custGeom>
              <a:avLst/>
              <a:gdLst/>
              <a:ahLst/>
              <a:cxnLst/>
              <a:rect l="l" t="t" r="r" b="b"/>
              <a:pathLst>
                <a:path w="57" h="95" extrusionOk="0">
                  <a:moveTo>
                    <a:pt x="0" y="95"/>
                  </a:moveTo>
                  <a:lnTo>
                    <a:pt x="0" y="38"/>
                  </a:lnTo>
                  <a:lnTo>
                    <a:pt x="57" y="0"/>
                  </a:lnTo>
                  <a:lnTo>
                    <a:pt x="57" y="71"/>
                  </a:lnTo>
                </a:path>
              </a:pathLst>
            </a:custGeom>
            <a:noFill/>
            <a:ln w="14275" cap="rnd" cmpd="sng">
              <a:solidFill>
                <a:srgbClr val="999999"/>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1" name="Google Shape;232;p41">
              <a:extLst>
                <a:ext uri="{FF2B5EF4-FFF2-40B4-BE49-F238E27FC236}">
                  <a16:creationId xmlns:a16="http://schemas.microsoft.com/office/drawing/2014/main" id="{EB5A6A13-7502-3D76-389E-5439506F9E20}"/>
                </a:ext>
              </a:extLst>
            </p:cNvPr>
            <p:cNvSpPr/>
            <p:nvPr/>
          </p:nvSpPr>
          <p:spPr>
            <a:xfrm>
              <a:off x="6203951" y="2895601"/>
              <a:ext cx="300000" cy="300000"/>
            </a:xfrm>
            <a:prstGeom prst="rect">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2" name="Google Shape;233;p41">
              <a:extLst>
                <a:ext uri="{FF2B5EF4-FFF2-40B4-BE49-F238E27FC236}">
                  <a16:creationId xmlns:a16="http://schemas.microsoft.com/office/drawing/2014/main" id="{F7778468-90AE-E3F2-04A3-AB712BC8D0B1}"/>
                </a:ext>
              </a:extLst>
            </p:cNvPr>
            <p:cNvSpPr/>
            <p:nvPr/>
          </p:nvSpPr>
          <p:spPr>
            <a:xfrm>
              <a:off x="6248401" y="2940051"/>
              <a:ext cx="301625" cy="301625"/>
            </a:xfrm>
            <a:custGeom>
              <a:avLst/>
              <a:gdLst/>
              <a:ahLst/>
              <a:cxnLst/>
              <a:rect l="l" t="t" r="r" b="b"/>
              <a:pathLst>
                <a:path w="190" h="190" extrusionOk="0">
                  <a:moveTo>
                    <a:pt x="180" y="0"/>
                  </a:moveTo>
                  <a:lnTo>
                    <a:pt x="190" y="0"/>
                  </a:lnTo>
                  <a:lnTo>
                    <a:pt x="190" y="190"/>
                  </a:lnTo>
                  <a:lnTo>
                    <a:pt x="0" y="190"/>
                  </a:lnTo>
                  <a:lnTo>
                    <a:pt x="0" y="180"/>
                  </a:lnTo>
                </a:path>
              </a:pathLst>
            </a:custGeom>
            <a:noFill/>
            <a:ln w="14275" cap="rnd" cmpd="sng">
              <a:solidFill>
                <a:srgbClr val="999999"/>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3" name="Google Shape;234;p41">
              <a:extLst>
                <a:ext uri="{FF2B5EF4-FFF2-40B4-BE49-F238E27FC236}">
                  <a16:creationId xmlns:a16="http://schemas.microsoft.com/office/drawing/2014/main" id="{B32E8494-0BBA-DF21-E7E4-24722B3FD333}"/>
                </a:ext>
              </a:extLst>
            </p:cNvPr>
            <p:cNvSpPr/>
            <p:nvPr/>
          </p:nvSpPr>
          <p:spPr>
            <a:xfrm>
              <a:off x="6354764" y="3046413"/>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34" name="Google Shape;235;p41">
            <a:extLst>
              <a:ext uri="{FF2B5EF4-FFF2-40B4-BE49-F238E27FC236}">
                <a16:creationId xmlns:a16="http://schemas.microsoft.com/office/drawing/2014/main" id="{2FF57750-4EFD-30E6-0F16-F168D17012A8}"/>
              </a:ext>
            </a:extLst>
          </p:cNvPr>
          <p:cNvGrpSpPr/>
          <p:nvPr/>
        </p:nvGrpSpPr>
        <p:grpSpPr>
          <a:xfrm>
            <a:off x="225311" y="3512616"/>
            <a:ext cx="169071" cy="195063"/>
            <a:chOff x="5581651" y="2895601"/>
            <a:chExt cx="300038" cy="346163"/>
          </a:xfrm>
        </p:grpSpPr>
        <p:sp>
          <p:nvSpPr>
            <p:cNvPr id="35" name="Google Shape;236;p41">
              <a:extLst>
                <a:ext uri="{FF2B5EF4-FFF2-40B4-BE49-F238E27FC236}">
                  <a16:creationId xmlns:a16="http://schemas.microsoft.com/office/drawing/2014/main" id="{E9DAC75D-72D3-745A-5105-1C7F2FD43F07}"/>
                </a:ext>
              </a:extLst>
            </p:cNvPr>
            <p:cNvSpPr/>
            <p:nvPr/>
          </p:nvSpPr>
          <p:spPr>
            <a:xfrm>
              <a:off x="5619751" y="3014664"/>
              <a:ext cx="225300" cy="227100"/>
            </a:xfrm>
            <a:prstGeom prst="ellipse">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6" name="Google Shape;237;p41">
              <a:extLst>
                <a:ext uri="{FF2B5EF4-FFF2-40B4-BE49-F238E27FC236}">
                  <a16:creationId xmlns:a16="http://schemas.microsoft.com/office/drawing/2014/main" id="{98E47BCC-C83D-3A5B-C632-51B8B53EA537}"/>
                </a:ext>
              </a:extLst>
            </p:cNvPr>
            <p:cNvSpPr/>
            <p:nvPr/>
          </p:nvSpPr>
          <p:spPr>
            <a:xfrm>
              <a:off x="5702301" y="3098801"/>
              <a:ext cx="58800" cy="58800"/>
            </a:xfrm>
            <a:prstGeom prst="ellipse">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7" name="Google Shape;238;p41">
              <a:extLst>
                <a:ext uri="{FF2B5EF4-FFF2-40B4-BE49-F238E27FC236}">
                  <a16:creationId xmlns:a16="http://schemas.microsoft.com/office/drawing/2014/main" id="{4D162988-526F-9B50-49B4-68E2954618F0}"/>
                </a:ext>
              </a:extLst>
            </p:cNvPr>
            <p:cNvSpPr/>
            <p:nvPr/>
          </p:nvSpPr>
          <p:spPr>
            <a:xfrm>
              <a:off x="5724526" y="3121026"/>
              <a:ext cx="14400" cy="14400"/>
            </a:xfrm>
            <a:prstGeom prst="ellipse">
              <a:avLst/>
            </a:prstGeom>
            <a:noFill/>
            <a:ln w="1427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8" name="Google Shape;239;p41">
              <a:extLst>
                <a:ext uri="{FF2B5EF4-FFF2-40B4-BE49-F238E27FC236}">
                  <a16:creationId xmlns:a16="http://schemas.microsoft.com/office/drawing/2014/main" id="{8B1F8082-D547-926E-CAA9-BA31715F444C}"/>
                </a:ext>
              </a:extLst>
            </p:cNvPr>
            <p:cNvSpPr/>
            <p:nvPr/>
          </p:nvSpPr>
          <p:spPr>
            <a:xfrm>
              <a:off x="5732463" y="3063876"/>
              <a:ext cx="63500" cy="65088"/>
            </a:xfrm>
            <a:custGeom>
              <a:avLst/>
              <a:gdLst/>
              <a:ahLst/>
              <a:cxnLst/>
              <a:rect l="l" t="t" r="r" b="b"/>
              <a:pathLst>
                <a:path w="17" h="17" extrusionOk="0">
                  <a:moveTo>
                    <a:pt x="0" y="0"/>
                  </a:moveTo>
                  <a:cubicBezTo>
                    <a:pt x="10" y="0"/>
                    <a:pt x="17" y="7"/>
                    <a:pt x="17" y="17"/>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9" name="Google Shape;240;p41">
              <a:extLst>
                <a:ext uri="{FF2B5EF4-FFF2-40B4-BE49-F238E27FC236}">
                  <a16:creationId xmlns:a16="http://schemas.microsoft.com/office/drawing/2014/main" id="{80DEEE39-CD85-F5D6-E4CA-8F519A34657D}"/>
                </a:ext>
              </a:extLst>
            </p:cNvPr>
            <p:cNvSpPr/>
            <p:nvPr/>
          </p:nvSpPr>
          <p:spPr>
            <a:xfrm>
              <a:off x="5667376" y="3128964"/>
              <a:ext cx="65088" cy="63500"/>
            </a:xfrm>
            <a:custGeom>
              <a:avLst/>
              <a:gdLst/>
              <a:ahLst/>
              <a:cxnLst/>
              <a:rect l="l" t="t" r="r" b="b"/>
              <a:pathLst>
                <a:path w="17" h="17" extrusionOk="0">
                  <a:moveTo>
                    <a:pt x="17" y="17"/>
                  </a:moveTo>
                  <a:cubicBezTo>
                    <a:pt x="7" y="17"/>
                    <a:pt x="0" y="10"/>
                    <a:pt x="0" y="0"/>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0" name="Google Shape;241;p41">
              <a:extLst>
                <a:ext uri="{FF2B5EF4-FFF2-40B4-BE49-F238E27FC236}">
                  <a16:creationId xmlns:a16="http://schemas.microsoft.com/office/drawing/2014/main" id="{A156622B-F097-B744-128E-80CFD816C353}"/>
                </a:ext>
              </a:extLst>
            </p:cNvPr>
            <p:cNvSpPr/>
            <p:nvPr/>
          </p:nvSpPr>
          <p:spPr>
            <a:xfrm>
              <a:off x="5581651" y="2895601"/>
              <a:ext cx="300038" cy="179388"/>
            </a:xfrm>
            <a:custGeom>
              <a:avLst/>
              <a:gdLst/>
              <a:ahLst/>
              <a:cxnLst/>
              <a:rect l="l" t="t" r="r" b="b"/>
              <a:pathLst>
                <a:path w="80" h="48" extrusionOk="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pic>
        <p:nvPicPr>
          <p:cNvPr id="41" name="Google Shape;244;p41">
            <a:extLst>
              <a:ext uri="{FF2B5EF4-FFF2-40B4-BE49-F238E27FC236}">
                <a16:creationId xmlns:a16="http://schemas.microsoft.com/office/drawing/2014/main" id="{90AD2382-4E44-51D7-7539-32351F4D81A2}"/>
              </a:ext>
            </a:extLst>
          </p:cNvPr>
          <p:cNvPicPr preferRelativeResize="0"/>
          <p:nvPr/>
        </p:nvPicPr>
        <p:blipFill>
          <a:blip r:embed="rId6">
            <a:alphaModFix/>
          </a:blip>
          <a:stretch>
            <a:fillRect/>
          </a:stretch>
        </p:blipFill>
        <p:spPr>
          <a:xfrm>
            <a:off x="186575" y="2340693"/>
            <a:ext cx="213225" cy="213225"/>
          </a:xfrm>
          <a:prstGeom prst="rect">
            <a:avLst/>
          </a:prstGeom>
          <a:noFill/>
          <a:ln>
            <a:noFill/>
          </a:ln>
        </p:spPr>
      </p:pic>
      <p:sp>
        <p:nvSpPr>
          <p:cNvPr id="42" name="Google Shape;188;p41">
            <a:extLst>
              <a:ext uri="{FF2B5EF4-FFF2-40B4-BE49-F238E27FC236}">
                <a16:creationId xmlns:a16="http://schemas.microsoft.com/office/drawing/2014/main" id="{0E909D5A-6F5B-2833-D7C6-94E17D144652}"/>
              </a:ext>
            </a:extLst>
          </p:cNvPr>
          <p:cNvSpPr/>
          <p:nvPr/>
        </p:nvSpPr>
        <p:spPr>
          <a:xfrm>
            <a:off x="-17385" y="395846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rgbClr val="999999"/>
                </a:solidFill>
                <a:latin typeface="Quattrocento Sans"/>
                <a:ea typeface="Quattrocento Sans"/>
                <a:cs typeface="Quattrocento Sans"/>
                <a:sym typeface="Quattrocento Sans"/>
              </a:rPr>
              <a:t>Conclusion</a:t>
            </a:r>
            <a:endParaRPr sz="1100">
              <a:solidFill>
                <a:srgbClr val="999999"/>
              </a:solidFill>
            </a:endParaRPr>
          </a:p>
        </p:txBody>
      </p:sp>
      <p:sp>
        <p:nvSpPr>
          <p:cNvPr id="43" name="Google Shape;189;p41">
            <a:extLst>
              <a:ext uri="{FF2B5EF4-FFF2-40B4-BE49-F238E27FC236}">
                <a16:creationId xmlns:a16="http://schemas.microsoft.com/office/drawing/2014/main" id="{A3760412-A00D-134A-93B0-05A362AF16CE}"/>
              </a:ext>
            </a:extLst>
          </p:cNvPr>
          <p:cNvSpPr/>
          <p:nvPr/>
        </p:nvSpPr>
        <p:spPr>
          <a:xfrm>
            <a:off x="-17385" y="4349200"/>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rgbClr val="999999"/>
                </a:solidFill>
                <a:latin typeface="Quattrocento Sans"/>
                <a:ea typeface="Quattrocento Sans"/>
                <a:cs typeface="Quattrocento Sans"/>
                <a:sym typeface="Quattrocento Sans"/>
              </a:rPr>
              <a:t>Q&amp;A</a:t>
            </a:r>
            <a:endParaRPr sz="1100">
              <a:solidFill>
                <a:srgbClr val="999999"/>
              </a:solidFill>
            </a:endParaRPr>
          </a:p>
        </p:txBody>
      </p:sp>
      <p:pic>
        <p:nvPicPr>
          <p:cNvPr id="44" name="Google Shape;242;p41" descr="Badge Question Mark outline">
            <a:extLst>
              <a:ext uri="{FF2B5EF4-FFF2-40B4-BE49-F238E27FC236}">
                <a16:creationId xmlns:a16="http://schemas.microsoft.com/office/drawing/2014/main" id="{D6CA0E4B-10C1-B4F2-3FF2-A342CDDE5625}"/>
              </a:ext>
            </a:extLst>
          </p:cNvPr>
          <p:cNvPicPr preferRelativeResize="0"/>
          <p:nvPr/>
        </p:nvPicPr>
        <p:blipFill rotWithShape="1">
          <a:blip r:embed="rId7">
            <a:alphaModFix/>
            <a:extLst>
              <a:ext uri="{BEBA8EAE-BF5A-486C-A8C5-ECC9F3942E4B}">
                <a14:imgProps xmlns:a14="http://schemas.microsoft.com/office/drawing/2010/main">
                  <a14:imgLayer r:embed="rId8">
                    <a14:imgEffect>
                      <a14:brightnessContrast bright="-20000"/>
                    </a14:imgEffect>
                  </a14:imgLayer>
                </a14:imgProps>
              </a:ext>
            </a:extLst>
          </a:blip>
          <a:srcRect/>
          <a:stretch/>
        </p:blipFill>
        <p:spPr>
          <a:xfrm>
            <a:off x="209621" y="4370438"/>
            <a:ext cx="213241" cy="213241"/>
          </a:xfrm>
          <a:prstGeom prst="rect">
            <a:avLst/>
          </a:prstGeom>
          <a:noFill/>
          <a:ln>
            <a:noFill/>
          </a:ln>
        </p:spPr>
      </p:pic>
      <p:pic>
        <p:nvPicPr>
          <p:cNvPr id="45" name="Google Shape;243;p41" descr="Customer review outline">
            <a:extLst>
              <a:ext uri="{FF2B5EF4-FFF2-40B4-BE49-F238E27FC236}">
                <a16:creationId xmlns:a16="http://schemas.microsoft.com/office/drawing/2014/main" id="{69C707A2-36F1-C7FE-6296-ADAB91C63C24}"/>
              </a:ext>
            </a:extLst>
          </p:cNvPr>
          <p:cNvPicPr preferRelativeResize="0"/>
          <p:nvPr/>
        </p:nvPicPr>
        <p:blipFill rotWithShape="1">
          <a:blip r:embed="rId9">
            <a:alphaModFix/>
            <a:extLst>
              <a:ext uri="{BEBA8EAE-BF5A-486C-A8C5-ECC9F3942E4B}">
                <a14:imgProps xmlns:a14="http://schemas.microsoft.com/office/drawing/2010/main">
                  <a14:imgLayer r:embed="rId10">
                    <a14:imgEffect>
                      <a14:brightnessContrast bright="-20000"/>
                    </a14:imgEffect>
                  </a14:imgLayer>
                </a14:imgProps>
              </a:ext>
            </a:extLst>
          </a:blip>
          <a:srcRect/>
          <a:stretch/>
        </p:blipFill>
        <p:spPr>
          <a:xfrm>
            <a:off x="209621" y="3999173"/>
            <a:ext cx="213241" cy="213241"/>
          </a:xfrm>
          <a:prstGeom prst="rect">
            <a:avLst/>
          </a:prstGeom>
          <a:noFill/>
          <a:ln>
            <a:noFill/>
          </a:ln>
        </p:spPr>
      </p:pic>
    </p:spTree>
    <p:extLst>
      <p:ext uri="{BB962C8B-B14F-4D97-AF65-F5344CB8AC3E}">
        <p14:creationId xmlns:p14="http://schemas.microsoft.com/office/powerpoint/2010/main" val="31467399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F2124"/>
        </a:solidFill>
        <a:effectLst/>
      </p:bgPr>
    </p:bg>
    <p:spTree>
      <p:nvGrpSpPr>
        <p:cNvPr id="1" name="Shape 888"/>
        <p:cNvGrpSpPr/>
        <p:nvPr/>
      </p:nvGrpSpPr>
      <p:grpSpPr>
        <a:xfrm>
          <a:off x="0" y="0"/>
          <a:ext cx="0" cy="0"/>
          <a:chOff x="0" y="0"/>
          <a:chExt cx="0" cy="0"/>
        </a:xfrm>
      </p:grpSpPr>
      <p:sp>
        <p:nvSpPr>
          <p:cNvPr id="911" name="Google Shape;352;p41">
            <a:extLst>
              <a:ext uri="{FF2B5EF4-FFF2-40B4-BE49-F238E27FC236}">
                <a16:creationId xmlns:a16="http://schemas.microsoft.com/office/drawing/2014/main" id="{5D0404C4-012E-2D51-736A-CDB0F35790D1}"/>
              </a:ext>
            </a:extLst>
          </p:cNvPr>
          <p:cNvSpPr/>
          <p:nvPr/>
        </p:nvSpPr>
        <p:spPr>
          <a:xfrm>
            <a:off x="141351" y="2674199"/>
            <a:ext cx="1722600" cy="275100"/>
          </a:xfrm>
          <a:prstGeom prst="roundRect">
            <a:avLst>
              <a:gd name="adj" fmla="val 16667"/>
            </a:avLst>
          </a:prstGeom>
          <a:gradFill>
            <a:gsLst>
              <a:gs pos="0">
                <a:srgbClr val="7F7F7F">
                  <a:alpha val="44705"/>
                </a:srgbClr>
              </a:gs>
              <a:gs pos="100000">
                <a:srgbClr val="191414">
                  <a:alpha val="24705"/>
                </a:srgbClr>
              </a:gs>
            </a:gsLst>
            <a:lin ang="4199895" scaled="0"/>
          </a:gradFill>
          <a:ln>
            <a:noFill/>
          </a:ln>
        </p:spPr>
        <p:txBody>
          <a:bodyPr spcFirstLastPara="1" wrap="square" lIns="513000" tIns="34275" rIns="68575" bIns="34275" anchor="ctr" anchorCtr="0">
            <a:noAutofit/>
          </a:bodyPr>
          <a:lstStyle/>
          <a:p>
            <a:pPr marL="0" marR="0" lvl="0" indent="-114300" algn="l" rtl="0">
              <a:spcBef>
                <a:spcPts val="0"/>
              </a:spcBef>
              <a:spcAft>
                <a:spcPts val="0"/>
              </a:spcAft>
              <a:buNone/>
            </a:pPr>
            <a:endParaRPr sz="1100"/>
          </a:p>
        </p:txBody>
      </p:sp>
      <p:sp>
        <p:nvSpPr>
          <p:cNvPr id="889" name="Google Shape;889;p48"/>
          <p:cNvSpPr txBox="1"/>
          <p:nvPr/>
        </p:nvSpPr>
        <p:spPr>
          <a:xfrm>
            <a:off x="2328833" y="215000"/>
            <a:ext cx="4869300" cy="577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3300"/>
              <a:buFont typeface="Arial"/>
              <a:buNone/>
            </a:pPr>
            <a:r>
              <a:rPr lang="en" sz="3300" b="1" i="0" u="none" strike="noStrike" cap="none" dirty="0">
                <a:solidFill>
                  <a:srgbClr val="1DB954"/>
                </a:solidFill>
                <a:latin typeface="Quattrocento Sans"/>
                <a:ea typeface="Quattrocento Sans"/>
                <a:cs typeface="Quattrocento Sans"/>
                <a:sym typeface="Quattrocento Sans"/>
              </a:rPr>
              <a:t>Data Visualization: </a:t>
            </a:r>
            <a:r>
              <a:rPr lang="en" sz="3300" b="1" i="0" u="none" strike="noStrike" cap="none" dirty="0">
                <a:solidFill>
                  <a:schemeClr val="bg1"/>
                </a:solidFill>
                <a:latin typeface="Quattrocento Sans"/>
                <a:ea typeface="Quattrocento Sans"/>
                <a:cs typeface="Quattrocento Sans"/>
                <a:sym typeface="Quattrocento Sans"/>
              </a:rPr>
              <a:t>Cont.</a:t>
            </a:r>
            <a:endParaRPr sz="1100" b="0" i="0" u="none" strike="noStrike" cap="none" dirty="0">
              <a:solidFill>
                <a:schemeClr val="bg1"/>
              </a:solidFill>
              <a:latin typeface="Arial"/>
              <a:ea typeface="Arial"/>
              <a:cs typeface="Arial"/>
              <a:sym typeface="Arial"/>
            </a:endParaRPr>
          </a:p>
        </p:txBody>
      </p:sp>
      <p:grpSp>
        <p:nvGrpSpPr>
          <p:cNvPr id="910" name="Group 909">
            <a:extLst>
              <a:ext uri="{FF2B5EF4-FFF2-40B4-BE49-F238E27FC236}">
                <a16:creationId xmlns:a16="http://schemas.microsoft.com/office/drawing/2014/main" id="{B9AF2A40-1EBC-ECCB-DEE4-8D791E7F2847}"/>
              </a:ext>
            </a:extLst>
          </p:cNvPr>
          <p:cNvGrpSpPr/>
          <p:nvPr/>
        </p:nvGrpSpPr>
        <p:grpSpPr>
          <a:xfrm>
            <a:off x="2376068" y="931429"/>
            <a:ext cx="6102908" cy="411900"/>
            <a:chOff x="2609430" y="4120725"/>
            <a:chExt cx="6102908" cy="411900"/>
          </a:xfrm>
        </p:grpSpPr>
        <p:sp>
          <p:nvSpPr>
            <p:cNvPr id="894" name="Google Shape;894;p48"/>
            <p:cNvSpPr txBox="1"/>
            <p:nvPr/>
          </p:nvSpPr>
          <p:spPr>
            <a:xfrm>
              <a:off x="2826049" y="4120725"/>
              <a:ext cx="5886289" cy="411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dirty="0">
                  <a:solidFill>
                    <a:schemeClr val="lt1"/>
                  </a:solidFill>
                  <a:latin typeface="Quattrocento Sans"/>
                  <a:ea typeface="Quattrocento Sans"/>
                  <a:cs typeface="Quattrocento Sans"/>
                  <a:sym typeface="Quattrocento Sans"/>
                </a:rPr>
                <a:t>Songs that appear on TikTok seems to have a </a:t>
              </a:r>
              <a:r>
                <a:rPr lang="en" sz="1100" dirty="0">
                  <a:solidFill>
                    <a:schemeClr val="lt1"/>
                  </a:solidFill>
                  <a:highlight>
                    <a:srgbClr val="1BB953"/>
                  </a:highlight>
                  <a:latin typeface="Quattrocento Sans"/>
                  <a:ea typeface="Quattrocento Sans"/>
                  <a:cs typeface="Quattrocento Sans"/>
                  <a:sym typeface="Quattrocento Sans"/>
                </a:rPr>
                <a:t>higher average number of weeks on chart </a:t>
              </a:r>
              <a:r>
                <a:rPr lang="en" sz="1100" dirty="0">
                  <a:solidFill>
                    <a:schemeClr val="lt1"/>
                  </a:solidFill>
                  <a:latin typeface="Quattrocento Sans"/>
                  <a:ea typeface="Quattrocento Sans"/>
                  <a:cs typeface="Quattrocento Sans"/>
                  <a:sym typeface="Quattrocento Sans"/>
                </a:rPr>
                <a:t>than songs that does not appear on TikTok</a:t>
              </a:r>
              <a:endParaRPr sz="1100" b="0" i="0" u="none" strike="noStrike" cap="none" dirty="0">
                <a:solidFill>
                  <a:schemeClr val="lt1"/>
                </a:solidFill>
                <a:latin typeface="Quattrocento Sans"/>
                <a:ea typeface="Quattrocento Sans"/>
                <a:cs typeface="Quattrocento Sans"/>
                <a:sym typeface="Quattrocento Sans"/>
              </a:endParaRPr>
            </a:p>
          </p:txBody>
        </p:sp>
        <p:cxnSp>
          <p:nvCxnSpPr>
            <p:cNvPr id="896" name="Google Shape;896;p48"/>
            <p:cNvCxnSpPr/>
            <p:nvPr/>
          </p:nvCxnSpPr>
          <p:spPr>
            <a:xfrm>
              <a:off x="2609430" y="4129737"/>
              <a:ext cx="0" cy="393900"/>
            </a:xfrm>
            <a:prstGeom prst="straightConnector1">
              <a:avLst/>
            </a:prstGeom>
            <a:noFill/>
            <a:ln w="9525" cap="flat" cmpd="sng">
              <a:solidFill>
                <a:srgbClr val="1DB954"/>
              </a:solidFill>
              <a:prstDash val="solid"/>
              <a:miter lim="800000"/>
              <a:headEnd type="none" w="sm" len="sm"/>
              <a:tailEnd type="none" w="sm" len="sm"/>
            </a:ln>
          </p:spPr>
        </p:cxnSp>
      </p:grpSp>
      <p:cxnSp>
        <p:nvCxnSpPr>
          <p:cNvPr id="900" name="Google Shape;900;p48"/>
          <p:cNvCxnSpPr/>
          <p:nvPr/>
        </p:nvCxnSpPr>
        <p:spPr>
          <a:xfrm>
            <a:off x="2309880" y="4937497"/>
            <a:ext cx="5326500" cy="0"/>
          </a:xfrm>
          <a:prstGeom prst="straightConnector1">
            <a:avLst/>
          </a:prstGeom>
          <a:noFill/>
          <a:ln w="9525" cap="flat" cmpd="sng">
            <a:solidFill>
              <a:schemeClr val="lt1"/>
            </a:solidFill>
            <a:prstDash val="solid"/>
            <a:miter lim="800000"/>
            <a:headEnd type="none" w="sm" len="sm"/>
            <a:tailEnd type="none" w="sm" len="sm"/>
          </a:ln>
        </p:spPr>
      </p:cxnSp>
      <p:sp>
        <p:nvSpPr>
          <p:cNvPr id="3" name="Google Shape;187;p41">
            <a:extLst>
              <a:ext uri="{FF2B5EF4-FFF2-40B4-BE49-F238E27FC236}">
                <a16:creationId xmlns:a16="http://schemas.microsoft.com/office/drawing/2014/main" id="{1A7F6BA9-430B-F786-C930-136491F4633B}"/>
              </a:ext>
            </a:extLst>
          </p:cNvPr>
          <p:cNvSpPr/>
          <p:nvPr/>
        </p:nvSpPr>
        <p:spPr>
          <a:xfrm>
            <a:off x="-17385" y="1773706"/>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Ideal Experiment</a:t>
            </a:r>
            <a:endParaRPr sz="1100" dirty="0">
              <a:solidFill>
                <a:srgbClr val="999999"/>
              </a:solidFill>
            </a:endParaRPr>
          </a:p>
        </p:txBody>
      </p:sp>
      <p:cxnSp>
        <p:nvCxnSpPr>
          <p:cNvPr id="6" name="Google Shape;190;p41">
            <a:extLst>
              <a:ext uri="{FF2B5EF4-FFF2-40B4-BE49-F238E27FC236}">
                <a16:creationId xmlns:a16="http://schemas.microsoft.com/office/drawing/2014/main" id="{AF07EEEA-B010-1803-4D21-FBD813D7E9EC}"/>
              </a:ext>
            </a:extLst>
          </p:cNvPr>
          <p:cNvCxnSpPr/>
          <p:nvPr/>
        </p:nvCxnSpPr>
        <p:spPr>
          <a:xfrm>
            <a:off x="141351" y="2164439"/>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7" name="Google Shape;191;p41">
            <a:extLst>
              <a:ext uri="{FF2B5EF4-FFF2-40B4-BE49-F238E27FC236}">
                <a16:creationId xmlns:a16="http://schemas.microsoft.com/office/drawing/2014/main" id="{3E69ACC7-F102-D5FB-E59F-3078EEEA84F1}"/>
              </a:ext>
            </a:extLst>
          </p:cNvPr>
          <p:cNvCxnSpPr/>
          <p:nvPr/>
        </p:nvCxnSpPr>
        <p:spPr>
          <a:xfrm>
            <a:off x="141351" y="3833186"/>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grpSp>
        <p:nvGrpSpPr>
          <p:cNvPr id="8" name="Google Shape;194;p41">
            <a:extLst>
              <a:ext uri="{FF2B5EF4-FFF2-40B4-BE49-F238E27FC236}">
                <a16:creationId xmlns:a16="http://schemas.microsoft.com/office/drawing/2014/main" id="{21D7355A-3A44-C98E-1C1F-9954DB16D971}"/>
              </a:ext>
            </a:extLst>
          </p:cNvPr>
          <p:cNvGrpSpPr/>
          <p:nvPr/>
        </p:nvGrpSpPr>
        <p:grpSpPr>
          <a:xfrm>
            <a:off x="223506" y="1439569"/>
            <a:ext cx="177403" cy="162000"/>
            <a:chOff x="3398838" y="5076826"/>
            <a:chExt cx="345950" cy="315913"/>
          </a:xfrm>
        </p:grpSpPr>
        <p:sp>
          <p:nvSpPr>
            <p:cNvPr id="9" name="Google Shape;195;p41">
              <a:extLst>
                <a:ext uri="{FF2B5EF4-FFF2-40B4-BE49-F238E27FC236}">
                  <a16:creationId xmlns:a16="http://schemas.microsoft.com/office/drawing/2014/main" id="{A25FFA3D-F516-A736-67AA-F14E8571369A}"/>
                </a:ext>
              </a:extLst>
            </p:cNvPr>
            <p:cNvSpPr/>
            <p:nvPr/>
          </p:nvSpPr>
          <p:spPr>
            <a:xfrm>
              <a:off x="3519488" y="5076826"/>
              <a:ext cx="2253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0" name="Google Shape;196;p41">
              <a:extLst>
                <a:ext uri="{FF2B5EF4-FFF2-40B4-BE49-F238E27FC236}">
                  <a16:creationId xmlns:a16="http://schemas.microsoft.com/office/drawing/2014/main" id="{8D71FE70-D6CF-622E-43A3-AC097A5F4F32}"/>
                </a:ext>
              </a:extLst>
            </p:cNvPr>
            <p:cNvSpPr/>
            <p:nvPr/>
          </p:nvSpPr>
          <p:spPr>
            <a:xfrm>
              <a:off x="3519488" y="5197476"/>
              <a:ext cx="2253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1" name="Google Shape;197;p41">
              <a:extLst>
                <a:ext uri="{FF2B5EF4-FFF2-40B4-BE49-F238E27FC236}">
                  <a16:creationId xmlns:a16="http://schemas.microsoft.com/office/drawing/2014/main" id="{F8B59EAB-BA6C-34B6-269E-86E61D1A7456}"/>
                </a:ext>
              </a:extLst>
            </p:cNvPr>
            <p:cNvSpPr/>
            <p:nvPr/>
          </p:nvSpPr>
          <p:spPr>
            <a:xfrm>
              <a:off x="3519488" y="5316539"/>
              <a:ext cx="225300" cy="762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2" name="Google Shape;198;p41">
              <a:extLst>
                <a:ext uri="{FF2B5EF4-FFF2-40B4-BE49-F238E27FC236}">
                  <a16:creationId xmlns:a16="http://schemas.microsoft.com/office/drawing/2014/main" id="{BFB6711B-513A-3BCA-34D8-8FD4BD339AA6}"/>
                </a:ext>
              </a:extLst>
            </p:cNvPr>
            <p:cNvSpPr/>
            <p:nvPr/>
          </p:nvSpPr>
          <p:spPr>
            <a:xfrm>
              <a:off x="3398838" y="5076826"/>
              <a:ext cx="747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3" name="Google Shape;199;p41">
              <a:extLst>
                <a:ext uri="{FF2B5EF4-FFF2-40B4-BE49-F238E27FC236}">
                  <a16:creationId xmlns:a16="http://schemas.microsoft.com/office/drawing/2014/main" id="{1572DF33-ECB8-98FD-DA74-000081E2AA0E}"/>
                </a:ext>
              </a:extLst>
            </p:cNvPr>
            <p:cNvSpPr/>
            <p:nvPr/>
          </p:nvSpPr>
          <p:spPr>
            <a:xfrm>
              <a:off x="3398838" y="5197476"/>
              <a:ext cx="74700" cy="747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4" name="Google Shape;200;p41">
              <a:extLst>
                <a:ext uri="{FF2B5EF4-FFF2-40B4-BE49-F238E27FC236}">
                  <a16:creationId xmlns:a16="http://schemas.microsoft.com/office/drawing/2014/main" id="{B0E9BF99-6488-194D-FF13-0E1AC7181E3D}"/>
                </a:ext>
              </a:extLst>
            </p:cNvPr>
            <p:cNvSpPr/>
            <p:nvPr/>
          </p:nvSpPr>
          <p:spPr>
            <a:xfrm>
              <a:off x="3398838" y="5316539"/>
              <a:ext cx="74700" cy="76200"/>
            </a:xfrm>
            <a:prstGeom prst="rect">
              <a:avLst/>
            </a:prstGeom>
            <a:noFill/>
            <a:ln w="12700"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15" name="Google Shape;201;p41">
            <a:extLst>
              <a:ext uri="{FF2B5EF4-FFF2-40B4-BE49-F238E27FC236}">
                <a16:creationId xmlns:a16="http://schemas.microsoft.com/office/drawing/2014/main" id="{F52AFB45-0057-E382-0D23-0A283BFA778B}"/>
              </a:ext>
            </a:extLst>
          </p:cNvPr>
          <p:cNvGrpSpPr/>
          <p:nvPr/>
        </p:nvGrpSpPr>
        <p:grpSpPr>
          <a:xfrm>
            <a:off x="227121" y="1830237"/>
            <a:ext cx="170172" cy="162057"/>
            <a:chOff x="5483226" y="731713"/>
            <a:chExt cx="363538" cy="346201"/>
          </a:xfrm>
        </p:grpSpPr>
        <p:sp>
          <p:nvSpPr>
            <p:cNvPr id="16" name="Google Shape;202;p41">
              <a:extLst>
                <a:ext uri="{FF2B5EF4-FFF2-40B4-BE49-F238E27FC236}">
                  <a16:creationId xmlns:a16="http://schemas.microsoft.com/office/drawing/2014/main" id="{45B5E18B-DCF9-AC82-64B0-73089E64F3A9}"/>
                </a:ext>
              </a:extLst>
            </p:cNvPr>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7" name="Google Shape;203;p41">
              <a:extLst>
                <a:ext uri="{FF2B5EF4-FFF2-40B4-BE49-F238E27FC236}">
                  <a16:creationId xmlns:a16="http://schemas.microsoft.com/office/drawing/2014/main" id="{1EAAE533-D57A-06B6-2508-627A62BC8AF1}"/>
                </a:ext>
              </a:extLst>
            </p:cNvPr>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18" name="Google Shape;204;p41">
              <a:extLst>
                <a:ext uri="{FF2B5EF4-FFF2-40B4-BE49-F238E27FC236}">
                  <a16:creationId xmlns:a16="http://schemas.microsoft.com/office/drawing/2014/main" id="{3C082667-4284-01C4-70BE-DEE499773933}"/>
                </a:ext>
              </a:extLst>
            </p:cNvPr>
            <p:cNvCxnSpPr/>
            <p:nvPr/>
          </p:nvCxnSpPr>
          <p:spPr>
            <a:xfrm rot="10800000">
              <a:off x="5753101" y="731713"/>
              <a:ext cx="0" cy="270000"/>
            </a:xfrm>
            <a:prstGeom prst="straightConnector1">
              <a:avLst/>
            </a:prstGeom>
            <a:noFill/>
            <a:ln w="14275" cap="rnd" cmpd="sng">
              <a:solidFill>
                <a:srgbClr val="999999"/>
              </a:solidFill>
              <a:prstDash val="solid"/>
              <a:round/>
              <a:headEnd type="none" w="med" len="med"/>
              <a:tailEnd type="none" w="med" len="med"/>
            </a:ln>
          </p:spPr>
        </p:cxnSp>
        <p:cxnSp>
          <p:nvCxnSpPr>
            <p:cNvPr id="19" name="Google Shape;205;p41">
              <a:extLst>
                <a:ext uri="{FF2B5EF4-FFF2-40B4-BE49-F238E27FC236}">
                  <a16:creationId xmlns:a16="http://schemas.microsoft.com/office/drawing/2014/main" id="{D2BF3ED9-61FB-5BD9-E3BA-CA089DAB55D5}"/>
                </a:ext>
              </a:extLst>
            </p:cNvPr>
            <p:cNvCxnSpPr/>
            <p:nvPr/>
          </p:nvCxnSpPr>
          <p:spPr>
            <a:xfrm>
              <a:off x="5483226" y="77787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0" name="Google Shape;206;p41">
              <a:extLst>
                <a:ext uri="{FF2B5EF4-FFF2-40B4-BE49-F238E27FC236}">
                  <a16:creationId xmlns:a16="http://schemas.microsoft.com/office/drawing/2014/main" id="{7716BFDE-47B7-591C-5919-187343696B10}"/>
                </a:ext>
              </a:extLst>
            </p:cNvPr>
            <p:cNvCxnSpPr/>
            <p:nvPr/>
          </p:nvCxnSpPr>
          <p:spPr>
            <a:xfrm>
              <a:off x="5483226" y="82232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1" name="Google Shape;207;p41">
              <a:extLst>
                <a:ext uri="{FF2B5EF4-FFF2-40B4-BE49-F238E27FC236}">
                  <a16:creationId xmlns:a16="http://schemas.microsoft.com/office/drawing/2014/main" id="{9DB2C8A4-4160-F542-C145-2F797FAB6CD4}"/>
                </a:ext>
              </a:extLst>
            </p:cNvPr>
            <p:cNvCxnSpPr/>
            <p:nvPr/>
          </p:nvCxnSpPr>
          <p:spPr>
            <a:xfrm>
              <a:off x="5483226" y="866776"/>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2" name="Google Shape;208;p41">
              <a:extLst>
                <a:ext uri="{FF2B5EF4-FFF2-40B4-BE49-F238E27FC236}">
                  <a16:creationId xmlns:a16="http://schemas.microsoft.com/office/drawing/2014/main" id="{ACA327B5-44AF-B474-7DA4-89098A376884}"/>
                </a:ext>
              </a:extLst>
            </p:cNvPr>
            <p:cNvCxnSpPr/>
            <p:nvPr/>
          </p:nvCxnSpPr>
          <p:spPr>
            <a:xfrm>
              <a:off x="5483226" y="912813"/>
              <a:ext cx="179400" cy="0"/>
            </a:xfrm>
            <a:prstGeom prst="straightConnector1">
              <a:avLst/>
            </a:prstGeom>
            <a:noFill/>
            <a:ln w="14275" cap="rnd" cmpd="sng">
              <a:solidFill>
                <a:srgbClr val="999999"/>
              </a:solidFill>
              <a:prstDash val="solid"/>
              <a:round/>
              <a:headEnd type="none" w="med" len="med"/>
              <a:tailEnd type="none" w="med" len="med"/>
            </a:ln>
          </p:spPr>
        </p:cxnSp>
        <p:cxnSp>
          <p:nvCxnSpPr>
            <p:cNvPr id="23" name="Google Shape;209;p41">
              <a:extLst>
                <a:ext uri="{FF2B5EF4-FFF2-40B4-BE49-F238E27FC236}">
                  <a16:creationId xmlns:a16="http://schemas.microsoft.com/office/drawing/2014/main" id="{CE6DFE28-9C87-4C61-1B63-12B45DE48129}"/>
                </a:ext>
              </a:extLst>
            </p:cNvPr>
            <p:cNvCxnSpPr/>
            <p:nvPr/>
          </p:nvCxnSpPr>
          <p:spPr>
            <a:xfrm>
              <a:off x="5483226" y="957263"/>
              <a:ext cx="149100" cy="0"/>
            </a:xfrm>
            <a:prstGeom prst="straightConnector1">
              <a:avLst/>
            </a:prstGeom>
            <a:noFill/>
            <a:ln w="14275" cap="rnd" cmpd="sng">
              <a:solidFill>
                <a:srgbClr val="999999"/>
              </a:solidFill>
              <a:prstDash val="solid"/>
              <a:round/>
              <a:headEnd type="none" w="med" len="med"/>
              <a:tailEnd type="none" w="med" len="med"/>
            </a:ln>
          </p:spPr>
        </p:cxnSp>
        <p:cxnSp>
          <p:nvCxnSpPr>
            <p:cNvPr id="24" name="Google Shape;210;p41">
              <a:extLst>
                <a:ext uri="{FF2B5EF4-FFF2-40B4-BE49-F238E27FC236}">
                  <a16:creationId xmlns:a16="http://schemas.microsoft.com/office/drawing/2014/main" id="{B72EC378-8088-E624-E31D-B5B456CA2280}"/>
                </a:ext>
              </a:extLst>
            </p:cNvPr>
            <p:cNvCxnSpPr/>
            <p:nvPr/>
          </p:nvCxnSpPr>
          <p:spPr>
            <a:xfrm>
              <a:off x="5483226" y="1001713"/>
              <a:ext cx="104700" cy="0"/>
            </a:xfrm>
            <a:prstGeom prst="straightConnector1">
              <a:avLst/>
            </a:prstGeom>
            <a:noFill/>
            <a:ln w="14275" cap="rnd" cmpd="sng">
              <a:solidFill>
                <a:srgbClr val="999999"/>
              </a:solidFill>
              <a:prstDash val="solid"/>
              <a:round/>
              <a:headEnd type="none" w="med" len="med"/>
              <a:tailEnd type="none" w="med" len="med"/>
            </a:ln>
          </p:spPr>
        </p:cxnSp>
      </p:grpSp>
      <p:sp>
        <p:nvSpPr>
          <p:cNvPr id="25" name="Google Shape;211;p41">
            <a:extLst>
              <a:ext uri="{FF2B5EF4-FFF2-40B4-BE49-F238E27FC236}">
                <a16:creationId xmlns:a16="http://schemas.microsoft.com/office/drawing/2014/main" id="{196E07E4-F83C-8D33-1D71-044F2E60B920}"/>
              </a:ext>
            </a:extLst>
          </p:cNvPr>
          <p:cNvSpPr/>
          <p:nvPr/>
        </p:nvSpPr>
        <p:spPr>
          <a:xfrm>
            <a:off x="-17385" y="227998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Data Preparation</a:t>
            </a:r>
            <a:endParaRPr sz="1100" dirty="0">
              <a:solidFill>
                <a:srgbClr val="999999"/>
              </a:solidFill>
            </a:endParaRPr>
          </a:p>
        </p:txBody>
      </p:sp>
      <p:grpSp>
        <p:nvGrpSpPr>
          <p:cNvPr id="27" name="Google Shape;213;p41">
            <a:extLst>
              <a:ext uri="{FF2B5EF4-FFF2-40B4-BE49-F238E27FC236}">
                <a16:creationId xmlns:a16="http://schemas.microsoft.com/office/drawing/2014/main" id="{36A7686B-FBEB-5F02-194D-AB20434E21BA}"/>
              </a:ext>
            </a:extLst>
          </p:cNvPr>
          <p:cNvGrpSpPr/>
          <p:nvPr/>
        </p:nvGrpSpPr>
        <p:grpSpPr>
          <a:xfrm>
            <a:off x="238693" y="2704660"/>
            <a:ext cx="143660" cy="207373"/>
            <a:chOff x="3379789" y="1452563"/>
            <a:chExt cx="239713" cy="346025"/>
          </a:xfrm>
        </p:grpSpPr>
        <p:sp>
          <p:nvSpPr>
            <p:cNvPr id="28" name="Google Shape;214;p41">
              <a:extLst>
                <a:ext uri="{FF2B5EF4-FFF2-40B4-BE49-F238E27FC236}">
                  <a16:creationId xmlns:a16="http://schemas.microsoft.com/office/drawing/2014/main" id="{9B9DACC5-561E-93F3-3C43-43517713D494}"/>
                </a:ext>
              </a:extLst>
            </p:cNvPr>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chemeClr val="bg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9" name="Google Shape;215;p41">
              <a:extLst>
                <a:ext uri="{FF2B5EF4-FFF2-40B4-BE49-F238E27FC236}">
                  <a16:creationId xmlns:a16="http://schemas.microsoft.com/office/drawing/2014/main" id="{C6F5D533-91BC-078A-2F1E-8E6D9892CD46}"/>
                </a:ext>
              </a:extLst>
            </p:cNvPr>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chemeClr val="bg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30" name="Google Shape;216;p41">
              <a:extLst>
                <a:ext uri="{FF2B5EF4-FFF2-40B4-BE49-F238E27FC236}">
                  <a16:creationId xmlns:a16="http://schemas.microsoft.com/office/drawing/2014/main" id="{6A6E173B-DF38-6D27-6C6C-15B077E168BA}"/>
                </a:ext>
              </a:extLst>
            </p:cNvPr>
            <p:cNvCxnSpPr/>
            <p:nvPr/>
          </p:nvCxnSpPr>
          <p:spPr>
            <a:xfrm>
              <a:off x="3498851" y="1754188"/>
              <a:ext cx="0" cy="44400"/>
            </a:xfrm>
            <a:prstGeom prst="straightConnector1">
              <a:avLst/>
            </a:prstGeom>
            <a:noFill/>
            <a:ln w="9525" cap="rnd" cmpd="sng">
              <a:solidFill>
                <a:schemeClr val="bg1"/>
              </a:solidFill>
              <a:prstDash val="solid"/>
              <a:round/>
              <a:headEnd type="none" w="med" len="med"/>
              <a:tailEnd type="none" w="med" len="med"/>
            </a:ln>
          </p:spPr>
        </p:cxnSp>
        <p:cxnSp>
          <p:nvCxnSpPr>
            <p:cNvPr id="31" name="Google Shape;217;p41">
              <a:extLst>
                <a:ext uri="{FF2B5EF4-FFF2-40B4-BE49-F238E27FC236}">
                  <a16:creationId xmlns:a16="http://schemas.microsoft.com/office/drawing/2014/main" id="{9C86A172-9497-9679-769A-59C3820E9D11}"/>
                </a:ext>
              </a:extLst>
            </p:cNvPr>
            <p:cNvCxnSpPr/>
            <p:nvPr/>
          </p:nvCxnSpPr>
          <p:spPr>
            <a:xfrm>
              <a:off x="3498851" y="1452563"/>
              <a:ext cx="0" cy="45900"/>
            </a:xfrm>
            <a:prstGeom prst="straightConnector1">
              <a:avLst/>
            </a:prstGeom>
            <a:noFill/>
            <a:ln w="9525" cap="rnd" cmpd="sng">
              <a:solidFill>
                <a:schemeClr val="bg1"/>
              </a:solidFill>
              <a:prstDash val="solid"/>
              <a:round/>
              <a:headEnd type="none" w="med" len="med"/>
              <a:tailEnd type="none" w="med" len="med"/>
            </a:ln>
          </p:spPr>
        </p:cxnSp>
        <p:cxnSp>
          <p:nvCxnSpPr>
            <p:cNvPr id="32" name="Google Shape;218;p41">
              <a:extLst>
                <a:ext uri="{FF2B5EF4-FFF2-40B4-BE49-F238E27FC236}">
                  <a16:creationId xmlns:a16="http://schemas.microsoft.com/office/drawing/2014/main" id="{F9F5E6AA-76B9-2DDF-B227-8E7C82AD6E4A}"/>
                </a:ext>
              </a:extLst>
            </p:cNvPr>
            <p:cNvCxnSpPr/>
            <p:nvPr/>
          </p:nvCxnSpPr>
          <p:spPr>
            <a:xfrm>
              <a:off x="3529014" y="1457326"/>
              <a:ext cx="0" cy="41400"/>
            </a:xfrm>
            <a:prstGeom prst="straightConnector1">
              <a:avLst/>
            </a:prstGeom>
            <a:noFill/>
            <a:ln w="9525" cap="rnd" cmpd="sng">
              <a:solidFill>
                <a:schemeClr val="bg1"/>
              </a:solidFill>
              <a:prstDash val="solid"/>
              <a:round/>
              <a:headEnd type="none" w="med" len="med"/>
              <a:tailEnd type="none" w="med" len="med"/>
            </a:ln>
          </p:spPr>
        </p:cxnSp>
        <p:cxnSp>
          <p:nvCxnSpPr>
            <p:cNvPr id="33" name="Google Shape;219;p41">
              <a:extLst>
                <a:ext uri="{FF2B5EF4-FFF2-40B4-BE49-F238E27FC236}">
                  <a16:creationId xmlns:a16="http://schemas.microsoft.com/office/drawing/2014/main" id="{7225E47F-5E60-B29E-E915-8A3556ADF5FA}"/>
                </a:ext>
              </a:extLst>
            </p:cNvPr>
            <p:cNvCxnSpPr/>
            <p:nvPr/>
          </p:nvCxnSpPr>
          <p:spPr>
            <a:xfrm>
              <a:off x="3468689" y="1457326"/>
              <a:ext cx="0" cy="41400"/>
            </a:xfrm>
            <a:prstGeom prst="straightConnector1">
              <a:avLst/>
            </a:prstGeom>
            <a:noFill/>
            <a:ln w="9525" cap="rnd" cmpd="sng">
              <a:solidFill>
                <a:schemeClr val="bg1"/>
              </a:solidFill>
              <a:prstDash val="solid"/>
              <a:round/>
              <a:headEnd type="none" w="med" len="med"/>
              <a:tailEnd type="none" w="med" len="med"/>
            </a:ln>
          </p:spPr>
        </p:cxnSp>
        <p:cxnSp>
          <p:nvCxnSpPr>
            <p:cNvPr id="34" name="Google Shape;220;p41">
              <a:extLst>
                <a:ext uri="{FF2B5EF4-FFF2-40B4-BE49-F238E27FC236}">
                  <a16:creationId xmlns:a16="http://schemas.microsoft.com/office/drawing/2014/main" id="{AA9C8CAC-7FE1-D000-89B3-27F66198BCB1}"/>
                </a:ext>
              </a:extLst>
            </p:cNvPr>
            <p:cNvCxnSpPr/>
            <p:nvPr/>
          </p:nvCxnSpPr>
          <p:spPr>
            <a:xfrm>
              <a:off x="3379789" y="1633538"/>
              <a:ext cx="239700" cy="0"/>
            </a:xfrm>
            <a:prstGeom prst="straightConnector1">
              <a:avLst/>
            </a:prstGeom>
            <a:noFill/>
            <a:ln w="9525" cap="flat" cmpd="sng">
              <a:solidFill>
                <a:schemeClr val="bg1"/>
              </a:solidFill>
              <a:prstDash val="solid"/>
              <a:round/>
              <a:headEnd type="none" w="med" len="med"/>
              <a:tailEnd type="none" w="med" len="med"/>
            </a:ln>
          </p:spPr>
        </p:cxnSp>
        <p:cxnSp>
          <p:nvCxnSpPr>
            <p:cNvPr id="35" name="Google Shape;221;p41">
              <a:extLst>
                <a:ext uri="{FF2B5EF4-FFF2-40B4-BE49-F238E27FC236}">
                  <a16:creationId xmlns:a16="http://schemas.microsoft.com/office/drawing/2014/main" id="{37EB2B96-EEE1-4AB2-6BE3-6820957EF7D3}"/>
                </a:ext>
              </a:extLst>
            </p:cNvPr>
            <p:cNvCxnSpPr/>
            <p:nvPr/>
          </p:nvCxnSpPr>
          <p:spPr>
            <a:xfrm>
              <a:off x="3409951" y="1543051"/>
              <a:ext cx="58800" cy="0"/>
            </a:xfrm>
            <a:prstGeom prst="straightConnector1">
              <a:avLst/>
            </a:prstGeom>
            <a:noFill/>
            <a:ln w="9525" cap="rnd" cmpd="sng">
              <a:solidFill>
                <a:schemeClr val="bg1"/>
              </a:solidFill>
              <a:prstDash val="solid"/>
              <a:round/>
              <a:headEnd type="none" w="med" len="med"/>
              <a:tailEnd type="none" w="med" len="med"/>
            </a:ln>
          </p:spPr>
        </p:cxnSp>
        <p:cxnSp>
          <p:nvCxnSpPr>
            <p:cNvPr id="36" name="Google Shape;222;p41">
              <a:extLst>
                <a:ext uri="{FF2B5EF4-FFF2-40B4-BE49-F238E27FC236}">
                  <a16:creationId xmlns:a16="http://schemas.microsoft.com/office/drawing/2014/main" id="{44FFA8B3-857F-6B65-C834-8F32B58ADE13}"/>
                </a:ext>
              </a:extLst>
            </p:cNvPr>
            <p:cNvCxnSpPr/>
            <p:nvPr/>
          </p:nvCxnSpPr>
          <p:spPr>
            <a:xfrm>
              <a:off x="3409951" y="1573213"/>
              <a:ext cx="58800" cy="0"/>
            </a:xfrm>
            <a:prstGeom prst="straightConnector1">
              <a:avLst/>
            </a:prstGeom>
            <a:noFill/>
            <a:ln w="9525" cap="rnd" cmpd="sng">
              <a:solidFill>
                <a:schemeClr val="bg1"/>
              </a:solidFill>
              <a:prstDash val="solid"/>
              <a:round/>
              <a:headEnd type="none" w="med" len="med"/>
              <a:tailEnd type="none" w="med" len="med"/>
            </a:ln>
          </p:spPr>
        </p:cxnSp>
        <p:cxnSp>
          <p:nvCxnSpPr>
            <p:cNvPr id="37" name="Google Shape;223;p41">
              <a:extLst>
                <a:ext uri="{FF2B5EF4-FFF2-40B4-BE49-F238E27FC236}">
                  <a16:creationId xmlns:a16="http://schemas.microsoft.com/office/drawing/2014/main" id="{6468B524-B4F8-1AA7-A3EF-39E5D1403D7D}"/>
                </a:ext>
              </a:extLst>
            </p:cNvPr>
            <p:cNvCxnSpPr/>
            <p:nvPr/>
          </p:nvCxnSpPr>
          <p:spPr>
            <a:xfrm rot="10800000">
              <a:off x="3529039" y="1543051"/>
              <a:ext cx="60300" cy="0"/>
            </a:xfrm>
            <a:prstGeom prst="straightConnector1">
              <a:avLst/>
            </a:prstGeom>
            <a:noFill/>
            <a:ln w="9525" cap="rnd" cmpd="sng">
              <a:solidFill>
                <a:schemeClr val="bg1"/>
              </a:solidFill>
              <a:prstDash val="solid"/>
              <a:round/>
              <a:headEnd type="none" w="med" len="med"/>
              <a:tailEnd type="none" w="med" len="med"/>
            </a:ln>
          </p:spPr>
        </p:cxnSp>
        <p:cxnSp>
          <p:nvCxnSpPr>
            <p:cNvPr id="38" name="Google Shape;224;p41">
              <a:extLst>
                <a:ext uri="{FF2B5EF4-FFF2-40B4-BE49-F238E27FC236}">
                  <a16:creationId xmlns:a16="http://schemas.microsoft.com/office/drawing/2014/main" id="{0B35BBE3-43AC-228F-049B-656B2D4F4C13}"/>
                </a:ext>
              </a:extLst>
            </p:cNvPr>
            <p:cNvCxnSpPr/>
            <p:nvPr/>
          </p:nvCxnSpPr>
          <p:spPr>
            <a:xfrm rot="10800000">
              <a:off x="3529039" y="1573213"/>
              <a:ext cx="60300" cy="0"/>
            </a:xfrm>
            <a:prstGeom prst="straightConnector1">
              <a:avLst/>
            </a:prstGeom>
            <a:noFill/>
            <a:ln w="9525" cap="rnd" cmpd="sng">
              <a:solidFill>
                <a:schemeClr val="bg1"/>
              </a:solidFill>
              <a:prstDash val="solid"/>
              <a:round/>
              <a:headEnd type="none" w="med" len="med"/>
              <a:tailEnd type="none" w="med" len="med"/>
            </a:ln>
          </p:spPr>
        </p:cxnSp>
        <p:cxnSp>
          <p:nvCxnSpPr>
            <p:cNvPr id="39" name="Google Shape;225;p41">
              <a:extLst>
                <a:ext uri="{FF2B5EF4-FFF2-40B4-BE49-F238E27FC236}">
                  <a16:creationId xmlns:a16="http://schemas.microsoft.com/office/drawing/2014/main" id="{0B94ACBD-02B4-0606-C7DC-811425D63918}"/>
                </a:ext>
              </a:extLst>
            </p:cNvPr>
            <p:cNvCxnSpPr/>
            <p:nvPr/>
          </p:nvCxnSpPr>
          <p:spPr>
            <a:xfrm>
              <a:off x="3409951" y="1603376"/>
              <a:ext cx="58800" cy="0"/>
            </a:xfrm>
            <a:prstGeom prst="straightConnector1">
              <a:avLst/>
            </a:prstGeom>
            <a:noFill/>
            <a:ln w="9525" cap="rnd" cmpd="sng">
              <a:solidFill>
                <a:schemeClr val="bg1"/>
              </a:solidFill>
              <a:prstDash val="solid"/>
              <a:round/>
              <a:headEnd type="none" w="med" len="med"/>
              <a:tailEnd type="none" w="med" len="med"/>
            </a:ln>
          </p:spPr>
        </p:cxnSp>
        <p:cxnSp>
          <p:nvCxnSpPr>
            <p:cNvPr id="40" name="Google Shape;226;p41">
              <a:extLst>
                <a:ext uri="{FF2B5EF4-FFF2-40B4-BE49-F238E27FC236}">
                  <a16:creationId xmlns:a16="http://schemas.microsoft.com/office/drawing/2014/main" id="{BB14E686-F1A9-8161-BFF4-FBF2F09E3ECA}"/>
                </a:ext>
              </a:extLst>
            </p:cNvPr>
            <p:cNvCxnSpPr/>
            <p:nvPr/>
          </p:nvCxnSpPr>
          <p:spPr>
            <a:xfrm rot="10800000">
              <a:off x="3529039" y="1603376"/>
              <a:ext cx="60300" cy="0"/>
            </a:xfrm>
            <a:prstGeom prst="straightConnector1">
              <a:avLst/>
            </a:prstGeom>
            <a:noFill/>
            <a:ln w="9525" cap="rnd" cmpd="sng">
              <a:solidFill>
                <a:schemeClr val="bg1"/>
              </a:solidFill>
              <a:prstDash val="solid"/>
              <a:round/>
              <a:headEnd type="none" w="med" len="med"/>
              <a:tailEnd type="none" w="med" len="med"/>
            </a:ln>
          </p:spPr>
        </p:cxnSp>
      </p:grpSp>
      <p:sp>
        <p:nvSpPr>
          <p:cNvPr id="41" name="Google Shape;227;p41">
            <a:extLst>
              <a:ext uri="{FF2B5EF4-FFF2-40B4-BE49-F238E27FC236}">
                <a16:creationId xmlns:a16="http://schemas.microsoft.com/office/drawing/2014/main" id="{B5590FE3-6E7A-5526-CA8E-30E9640E259F}"/>
              </a:ext>
            </a:extLst>
          </p:cNvPr>
          <p:cNvSpPr/>
          <p:nvPr/>
        </p:nvSpPr>
        <p:spPr>
          <a:xfrm>
            <a:off x="-17374" y="3061450"/>
            <a:ext cx="18333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Model Explanation </a:t>
            </a:r>
            <a:endParaRPr sz="1100" dirty="0">
              <a:solidFill>
                <a:srgbClr val="999999"/>
              </a:solidFill>
            </a:endParaRPr>
          </a:p>
        </p:txBody>
      </p:sp>
      <p:sp>
        <p:nvSpPr>
          <p:cNvPr id="42" name="Google Shape;228;p41">
            <a:extLst>
              <a:ext uri="{FF2B5EF4-FFF2-40B4-BE49-F238E27FC236}">
                <a16:creationId xmlns:a16="http://schemas.microsoft.com/office/drawing/2014/main" id="{BD4605D0-4B36-4B67-9CA1-F6500D490DC3}"/>
              </a:ext>
            </a:extLst>
          </p:cNvPr>
          <p:cNvSpPr/>
          <p:nvPr/>
        </p:nvSpPr>
        <p:spPr>
          <a:xfrm>
            <a:off x="-17374" y="3491525"/>
            <a:ext cx="19272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Model Interpretation</a:t>
            </a:r>
            <a:endParaRPr sz="1100" dirty="0">
              <a:solidFill>
                <a:srgbClr val="999999"/>
              </a:solidFill>
            </a:endParaRPr>
          </a:p>
        </p:txBody>
      </p:sp>
      <p:grpSp>
        <p:nvGrpSpPr>
          <p:cNvPr id="43" name="Google Shape;229;p41">
            <a:extLst>
              <a:ext uri="{FF2B5EF4-FFF2-40B4-BE49-F238E27FC236}">
                <a16:creationId xmlns:a16="http://schemas.microsoft.com/office/drawing/2014/main" id="{C6F25B4C-E9B7-604E-75AB-ABBF7988A02C}"/>
              </a:ext>
            </a:extLst>
          </p:cNvPr>
          <p:cNvGrpSpPr/>
          <p:nvPr/>
        </p:nvGrpSpPr>
        <p:grpSpPr>
          <a:xfrm>
            <a:off x="224990" y="3111798"/>
            <a:ext cx="174491" cy="174491"/>
            <a:chOff x="6203951" y="2895601"/>
            <a:chExt cx="346075" cy="346075"/>
          </a:xfrm>
        </p:grpSpPr>
        <p:sp>
          <p:nvSpPr>
            <p:cNvPr id="44" name="Google Shape;230;p41">
              <a:extLst>
                <a:ext uri="{FF2B5EF4-FFF2-40B4-BE49-F238E27FC236}">
                  <a16:creationId xmlns:a16="http://schemas.microsoft.com/office/drawing/2014/main" id="{F940E591-69A7-2062-B672-DBE9724DC477}"/>
                </a:ext>
              </a:extLst>
            </p:cNvPr>
            <p:cNvSpPr/>
            <p:nvPr/>
          </p:nvSpPr>
          <p:spPr>
            <a:xfrm>
              <a:off x="6264276" y="3076576"/>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5" name="Google Shape;231;p41">
              <a:extLst>
                <a:ext uri="{FF2B5EF4-FFF2-40B4-BE49-F238E27FC236}">
                  <a16:creationId xmlns:a16="http://schemas.microsoft.com/office/drawing/2014/main" id="{B78E94D0-CC59-0369-1584-3E3473345FD7}"/>
                </a:ext>
              </a:extLst>
            </p:cNvPr>
            <p:cNvSpPr/>
            <p:nvPr/>
          </p:nvSpPr>
          <p:spPr>
            <a:xfrm>
              <a:off x="6324601" y="2940051"/>
              <a:ext cx="90488" cy="150813"/>
            </a:xfrm>
            <a:custGeom>
              <a:avLst/>
              <a:gdLst/>
              <a:ahLst/>
              <a:cxnLst/>
              <a:rect l="l" t="t" r="r" b="b"/>
              <a:pathLst>
                <a:path w="57" h="95" extrusionOk="0">
                  <a:moveTo>
                    <a:pt x="0" y="95"/>
                  </a:moveTo>
                  <a:lnTo>
                    <a:pt x="0" y="38"/>
                  </a:lnTo>
                  <a:lnTo>
                    <a:pt x="57" y="0"/>
                  </a:lnTo>
                  <a:lnTo>
                    <a:pt x="57" y="71"/>
                  </a:lnTo>
                </a:path>
              </a:pathLst>
            </a:custGeom>
            <a:noFill/>
            <a:ln w="14275" cap="rnd" cmpd="sng">
              <a:solidFill>
                <a:srgbClr val="999999"/>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6" name="Google Shape;232;p41">
              <a:extLst>
                <a:ext uri="{FF2B5EF4-FFF2-40B4-BE49-F238E27FC236}">
                  <a16:creationId xmlns:a16="http://schemas.microsoft.com/office/drawing/2014/main" id="{6070475F-D18A-A814-D000-EFD5BF6554D8}"/>
                </a:ext>
              </a:extLst>
            </p:cNvPr>
            <p:cNvSpPr/>
            <p:nvPr/>
          </p:nvSpPr>
          <p:spPr>
            <a:xfrm>
              <a:off x="6203951" y="2895601"/>
              <a:ext cx="300000" cy="300000"/>
            </a:xfrm>
            <a:prstGeom prst="rect">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7" name="Google Shape;233;p41">
              <a:extLst>
                <a:ext uri="{FF2B5EF4-FFF2-40B4-BE49-F238E27FC236}">
                  <a16:creationId xmlns:a16="http://schemas.microsoft.com/office/drawing/2014/main" id="{935AA13A-10D5-6E5B-B644-464AF191A5A0}"/>
                </a:ext>
              </a:extLst>
            </p:cNvPr>
            <p:cNvSpPr/>
            <p:nvPr/>
          </p:nvSpPr>
          <p:spPr>
            <a:xfrm>
              <a:off x="6248401" y="2940051"/>
              <a:ext cx="301625" cy="301625"/>
            </a:xfrm>
            <a:custGeom>
              <a:avLst/>
              <a:gdLst/>
              <a:ahLst/>
              <a:cxnLst/>
              <a:rect l="l" t="t" r="r" b="b"/>
              <a:pathLst>
                <a:path w="190" h="190" extrusionOk="0">
                  <a:moveTo>
                    <a:pt x="180" y="0"/>
                  </a:moveTo>
                  <a:lnTo>
                    <a:pt x="190" y="0"/>
                  </a:lnTo>
                  <a:lnTo>
                    <a:pt x="190" y="190"/>
                  </a:lnTo>
                  <a:lnTo>
                    <a:pt x="0" y="190"/>
                  </a:lnTo>
                  <a:lnTo>
                    <a:pt x="0" y="180"/>
                  </a:lnTo>
                </a:path>
              </a:pathLst>
            </a:custGeom>
            <a:noFill/>
            <a:ln w="14275" cap="rnd" cmpd="sng">
              <a:solidFill>
                <a:srgbClr val="999999"/>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48" name="Google Shape;234;p41">
              <a:extLst>
                <a:ext uri="{FF2B5EF4-FFF2-40B4-BE49-F238E27FC236}">
                  <a16:creationId xmlns:a16="http://schemas.microsoft.com/office/drawing/2014/main" id="{90869C58-490A-58FC-BD3F-43AE8C6E2273}"/>
                </a:ext>
              </a:extLst>
            </p:cNvPr>
            <p:cNvSpPr/>
            <p:nvPr/>
          </p:nvSpPr>
          <p:spPr>
            <a:xfrm>
              <a:off x="6354764" y="3046413"/>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49" name="Google Shape;235;p41">
            <a:extLst>
              <a:ext uri="{FF2B5EF4-FFF2-40B4-BE49-F238E27FC236}">
                <a16:creationId xmlns:a16="http://schemas.microsoft.com/office/drawing/2014/main" id="{C425F315-7F8D-BA17-6720-F7DD5DA41EA4}"/>
              </a:ext>
            </a:extLst>
          </p:cNvPr>
          <p:cNvGrpSpPr/>
          <p:nvPr/>
        </p:nvGrpSpPr>
        <p:grpSpPr>
          <a:xfrm>
            <a:off x="225311" y="3512616"/>
            <a:ext cx="169071" cy="195063"/>
            <a:chOff x="5581651" y="2895601"/>
            <a:chExt cx="300038" cy="346163"/>
          </a:xfrm>
        </p:grpSpPr>
        <p:sp>
          <p:nvSpPr>
            <p:cNvPr id="50" name="Google Shape;236;p41">
              <a:extLst>
                <a:ext uri="{FF2B5EF4-FFF2-40B4-BE49-F238E27FC236}">
                  <a16:creationId xmlns:a16="http://schemas.microsoft.com/office/drawing/2014/main" id="{A6E1BDEB-262F-8106-6FEF-9FA5FFF00263}"/>
                </a:ext>
              </a:extLst>
            </p:cNvPr>
            <p:cNvSpPr/>
            <p:nvPr/>
          </p:nvSpPr>
          <p:spPr>
            <a:xfrm>
              <a:off x="5619751" y="3014664"/>
              <a:ext cx="225300" cy="227100"/>
            </a:xfrm>
            <a:prstGeom prst="ellipse">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1" name="Google Shape;237;p41">
              <a:extLst>
                <a:ext uri="{FF2B5EF4-FFF2-40B4-BE49-F238E27FC236}">
                  <a16:creationId xmlns:a16="http://schemas.microsoft.com/office/drawing/2014/main" id="{CD866AAB-F6E9-FFC4-9851-B1BB88A02EEB}"/>
                </a:ext>
              </a:extLst>
            </p:cNvPr>
            <p:cNvSpPr/>
            <p:nvPr/>
          </p:nvSpPr>
          <p:spPr>
            <a:xfrm>
              <a:off x="5702301" y="3098801"/>
              <a:ext cx="58800" cy="58800"/>
            </a:xfrm>
            <a:prstGeom prst="ellipse">
              <a:avLst/>
            </a:pr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2" name="Google Shape;238;p41">
              <a:extLst>
                <a:ext uri="{FF2B5EF4-FFF2-40B4-BE49-F238E27FC236}">
                  <a16:creationId xmlns:a16="http://schemas.microsoft.com/office/drawing/2014/main" id="{3471C365-266C-91F8-081D-D49BE90BCB16}"/>
                </a:ext>
              </a:extLst>
            </p:cNvPr>
            <p:cNvSpPr/>
            <p:nvPr/>
          </p:nvSpPr>
          <p:spPr>
            <a:xfrm>
              <a:off x="5724526" y="3121026"/>
              <a:ext cx="14400" cy="14400"/>
            </a:xfrm>
            <a:prstGeom prst="ellipse">
              <a:avLst/>
            </a:prstGeom>
            <a:noFill/>
            <a:ln w="1427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3" name="Google Shape;239;p41">
              <a:extLst>
                <a:ext uri="{FF2B5EF4-FFF2-40B4-BE49-F238E27FC236}">
                  <a16:creationId xmlns:a16="http://schemas.microsoft.com/office/drawing/2014/main" id="{34BAF521-CC73-BFAD-52D2-8844AAEF9E44}"/>
                </a:ext>
              </a:extLst>
            </p:cNvPr>
            <p:cNvSpPr/>
            <p:nvPr/>
          </p:nvSpPr>
          <p:spPr>
            <a:xfrm>
              <a:off x="5732463" y="3063876"/>
              <a:ext cx="63500" cy="65088"/>
            </a:xfrm>
            <a:custGeom>
              <a:avLst/>
              <a:gdLst/>
              <a:ahLst/>
              <a:cxnLst/>
              <a:rect l="l" t="t" r="r" b="b"/>
              <a:pathLst>
                <a:path w="17" h="17" extrusionOk="0">
                  <a:moveTo>
                    <a:pt x="0" y="0"/>
                  </a:moveTo>
                  <a:cubicBezTo>
                    <a:pt x="10" y="0"/>
                    <a:pt x="17" y="7"/>
                    <a:pt x="17" y="17"/>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4" name="Google Shape;240;p41">
              <a:extLst>
                <a:ext uri="{FF2B5EF4-FFF2-40B4-BE49-F238E27FC236}">
                  <a16:creationId xmlns:a16="http://schemas.microsoft.com/office/drawing/2014/main" id="{1D29831E-D8FE-E7C0-7686-D69DFB2E8303}"/>
                </a:ext>
              </a:extLst>
            </p:cNvPr>
            <p:cNvSpPr/>
            <p:nvPr/>
          </p:nvSpPr>
          <p:spPr>
            <a:xfrm>
              <a:off x="5667376" y="3128964"/>
              <a:ext cx="65088" cy="63500"/>
            </a:xfrm>
            <a:custGeom>
              <a:avLst/>
              <a:gdLst/>
              <a:ahLst/>
              <a:cxnLst/>
              <a:rect l="l" t="t" r="r" b="b"/>
              <a:pathLst>
                <a:path w="17" h="17" extrusionOk="0">
                  <a:moveTo>
                    <a:pt x="17" y="17"/>
                  </a:moveTo>
                  <a:cubicBezTo>
                    <a:pt x="7" y="17"/>
                    <a:pt x="0" y="10"/>
                    <a:pt x="0" y="0"/>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5" name="Google Shape;241;p41">
              <a:extLst>
                <a:ext uri="{FF2B5EF4-FFF2-40B4-BE49-F238E27FC236}">
                  <a16:creationId xmlns:a16="http://schemas.microsoft.com/office/drawing/2014/main" id="{F1F56E22-A907-AAB1-BCB2-0FA4D0B6A159}"/>
                </a:ext>
              </a:extLst>
            </p:cNvPr>
            <p:cNvSpPr/>
            <p:nvPr/>
          </p:nvSpPr>
          <p:spPr>
            <a:xfrm>
              <a:off x="5581651" y="2895601"/>
              <a:ext cx="300038" cy="179388"/>
            </a:xfrm>
            <a:custGeom>
              <a:avLst/>
              <a:gdLst/>
              <a:ahLst/>
              <a:cxnLst/>
              <a:rect l="l" t="t" r="r" b="b"/>
              <a:pathLst>
                <a:path w="80" h="48" extrusionOk="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7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pic>
        <p:nvPicPr>
          <p:cNvPr id="58" name="Google Shape;244;p41">
            <a:extLst>
              <a:ext uri="{FF2B5EF4-FFF2-40B4-BE49-F238E27FC236}">
                <a16:creationId xmlns:a16="http://schemas.microsoft.com/office/drawing/2014/main" id="{FAF45384-0CDF-06A9-B121-4475D911F5BE}"/>
              </a:ext>
            </a:extLst>
          </p:cNvPr>
          <p:cNvPicPr preferRelativeResize="0"/>
          <p:nvPr/>
        </p:nvPicPr>
        <p:blipFill>
          <a:blip r:embed="rId3">
            <a:alphaModFix/>
          </a:blip>
          <a:stretch>
            <a:fillRect/>
          </a:stretch>
        </p:blipFill>
        <p:spPr>
          <a:xfrm>
            <a:off x="186575" y="2340693"/>
            <a:ext cx="213225" cy="213225"/>
          </a:xfrm>
          <a:prstGeom prst="rect">
            <a:avLst/>
          </a:prstGeom>
          <a:noFill/>
          <a:ln>
            <a:noFill/>
          </a:ln>
        </p:spPr>
      </p:pic>
      <p:grpSp>
        <p:nvGrpSpPr>
          <p:cNvPr id="60" name="Google Shape;356;p41">
            <a:extLst>
              <a:ext uri="{FF2B5EF4-FFF2-40B4-BE49-F238E27FC236}">
                <a16:creationId xmlns:a16="http://schemas.microsoft.com/office/drawing/2014/main" id="{614D0484-F42F-702E-E300-01B319365BC5}"/>
              </a:ext>
            </a:extLst>
          </p:cNvPr>
          <p:cNvGrpSpPr/>
          <p:nvPr/>
        </p:nvGrpSpPr>
        <p:grpSpPr>
          <a:xfrm>
            <a:off x="215279" y="1045350"/>
            <a:ext cx="194119" cy="169149"/>
            <a:chOff x="7005638" y="3648076"/>
            <a:chExt cx="344488" cy="300175"/>
          </a:xfrm>
        </p:grpSpPr>
        <p:sp>
          <p:nvSpPr>
            <p:cNvPr id="61" name="Google Shape;357;p41">
              <a:extLst>
                <a:ext uri="{FF2B5EF4-FFF2-40B4-BE49-F238E27FC236}">
                  <a16:creationId xmlns:a16="http://schemas.microsoft.com/office/drawing/2014/main" id="{FA2C87C0-860A-7570-3B3E-262274C690B8}"/>
                </a:ext>
              </a:extLst>
            </p:cNvPr>
            <p:cNvSpPr/>
            <p:nvPr/>
          </p:nvSpPr>
          <p:spPr>
            <a:xfrm>
              <a:off x="7005638" y="3648076"/>
              <a:ext cx="344488"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9525" cap="rnd"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cxnSp>
          <p:nvCxnSpPr>
            <p:cNvPr id="62" name="Google Shape;358;p41">
              <a:extLst>
                <a:ext uri="{FF2B5EF4-FFF2-40B4-BE49-F238E27FC236}">
                  <a16:creationId xmlns:a16="http://schemas.microsoft.com/office/drawing/2014/main" id="{21EF1083-3AFB-68B3-8E69-B1DB6BB17FFF}"/>
                </a:ext>
              </a:extLst>
            </p:cNvPr>
            <p:cNvCxnSpPr/>
            <p:nvPr/>
          </p:nvCxnSpPr>
          <p:spPr>
            <a:xfrm>
              <a:off x="7072313" y="3948113"/>
              <a:ext cx="211200" cy="0"/>
            </a:xfrm>
            <a:prstGeom prst="straightConnector1">
              <a:avLst/>
            </a:prstGeom>
            <a:noFill/>
            <a:ln w="9525" cap="rnd" cmpd="sng">
              <a:solidFill>
                <a:srgbClr val="999999"/>
              </a:solidFill>
              <a:prstDash val="solid"/>
              <a:round/>
              <a:headEnd type="none" w="med" len="med"/>
              <a:tailEnd type="none" w="med" len="med"/>
            </a:ln>
          </p:spPr>
        </p:cxnSp>
        <p:cxnSp>
          <p:nvCxnSpPr>
            <p:cNvPr id="63" name="Google Shape;359;p41">
              <a:extLst>
                <a:ext uri="{FF2B5EF4-FFF2-40B4-BE49-F238E27FC236}">
                  <a16:creationId xmlns:a16="http://schemas.microsoft.com/office/drawing/2014/main" id="{B92388E6-20E3-8A82-8165-6ADF12973EEF}"/>
                </a:ext>
              </a:extLst>
            </p:cNvPr>
            <p:cNvCxnSpPr/>
            <p:nvPr/>
          </p:nvCxnSpPr>
          <p:spPr>
            <a:xfrm>
              <a:off x="7178676" y="3917951"/>
              <a:ext cx="0" cy="30300"/>
            </a:xfrm>
            <a:prstGeom prst="straightConnector1">
              <a:avLst/>
            </a:prstGeom>
            <a:noFill/>
            <a:ln w="9525" cap="rnd" cmpd="sng">
              <a:solidFill>
                <a:srgbClr val="999999"/>
              </a:solidFill>
              <a:prstDash val="solid"/>
              <a:round/>
              <a:headEnd type="none" w="med" len="med"/>
              <a:tailEnd type="none" w="med" len="med"/>
            </a:ln>
          </p:spPr>
        </p:cxnSp>
        <p:sp>
          <p:nvSpPr>
            <p:cNvPr id="967" name="Google Shape;360;p41">
              <a:extLst>
                <a:ext uri="{FF2B5EF4-FFF2-40B4-BE49-F238E27FC236}">
                  <a16:creationId xmlns:a16="http://schemas.microsoft.com/office/drawing/2014/main" id="{5BFDE375-B79B-11FC-D30C-DE0C1DA718F0}"/>
                </a:ext>
              </a:extLst>
            </p:cNvPr>
            <p:cNvSpPr/>
            <p:nvPr/>
          </p:nvSpPr>
          <p:spPr>
            <a:xfrm>
              <a:off x="7170738" y="3881438"/>
              <a:ext cx="14400" cy="14400"/>
            </a:xfrm>
            <a:prstGeom prst="ellipse">
              <a:avLst/>
            </a:pr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cxnSp>
          <p:nvCxnSpPr>
            <p:cNvPr id="968" name="Google Shape;361;p41">
              <a:extLst>
                <a:ext uri="{FF2B5EF4-FFF2-40B4-BE49-F238E27FC236}">
                  <a16:creationId xmlns:a16="http://schemas.microsoft.com/office/drawing/2014/main" id="{02DB3CFC-8BE5-0418-81AE-E71B219B1835}"/>
                </a:ext>
              </a:extLst>
            </p:cNvPr>
            <p:cNvCxnSpPr/>
            <p:nvPr/>
          </p:nvCxnSpPr>
          <p:spPr>
            <a:xfrm>
              <a:off x="7005638" y="3857626"/>
              <a:ext cx="344400" cy="0"/>
            </a:xfrm>
            <a:prstGeom prst="straightConnector1">
              <a:avLst/>
            </a:prstGeom>
            <a:noFill/>
            <a:ln w="9525" cap="flat" cmpd="sng">
              <a:solidFill>
                <a:srgbClr val="999999"/>
              </a:solidFill>
              <a:prstDash val="solid"/>
              <a:round/>
              <a:headEnd type="none" w="med" len="med"/>
              <a:tailEnd type="none" w="med" len="med"/>
            </a:ln>
          </p:spPr>
        </p:cxnSp>
        <p:sp>
          <p:nvSpPr>
            <p:cNvPr id="969" name="Google Shape;362;p41">
              <a:extLst>
                <a:ext uri="{FF2B5EF4-FFF2-40B4-BE49-F238E27FC236}">
                  <a16:creationId xmlns:a16="http://schemas.microsoft.com/office/drawing/2014/main" id="{6CCAF1AB-B124-677A-83A8-095B1AA59254}"/>
                </a:ext>
              </a:extLst>
            </p:cNvPr>
            <p:cNvSpPr/>
            <p:nvPr/>
          </p:nvSpPr>
          <p:spPr>
            <a:xfrm>
              <a:off x="7140576" y="3703638"/>
              <a:ext cx="82550" cy="101600"/>
            </a:xfrm>
            <a:custGeom>
              <a:avLst/>
              <a:gdLst/>
              <a:ahLst/>
              <a:cxnLst/>
              <a:rect l="l" t="t" r="r" b="b"/>
              <a:pathLst>
                <a:path w="52" h="64" extrusionOk="0">
                  <a:moveTo>
                    <a:pt x="0" y="0"/>
                  </a:moveTo>
                  <a:lnTo>
                    <a:pt x="0" y="64"/>
                  </a:lnTo>
                  <a:lnTo>
                    <a:pt x="52" y="33"/>
                  </a:lnTo>
                  <a:lnTo>
                    <a:pt x="0" y="0"/>
                  </a:lnTo>
                  <a:close/>
                </a:path>
              </a:pathLst>
            </a:custGeom>
            <a:noFill/>
            <a:ln w="9525" cap="flat" cmpd="sng">
              <a:solidFill>
                <a:srgbClr val="999999"/>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999999"/>
                </a:solidFill>
                <a:latin typeface="Quattrocento Sans"/>
                <a:ea typeface="Quattrocento Sans"/>
                <a:cs typeface="Quattrocento Sans"/>
                <a:sym typeface="Quattrocento Sans"/>
              </a:endParaRPr>
            </a:p>
          </p:txBody>
        </p:sp>
      </p:grpSp>
      <p:sp>
        <p:nvSpPr>
          <p:cNvPr id="970" name="Google Shape;187;p41">
            <a:extLst>
              <a:ext uri="{FF2B5EF4-FFF2-40B4-BE49-F238E27FC236}">
                <a16:creationId xmlns:a16="http://schemas.microsoft.com/office/drawing/2014/main" id="{CCCA3433-75AD-22A5-9190-69D4400E00B1}"/>
              </a:ext>
            </a:extLst>
          </p:cNvPr>
          <p:cNvSpPr/>
          <p:nvPr/>
        </p:nvSpPr>
        <p:spPr>
          <a:xfrm>
            <a:off x="-17385" y="138691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ea typeface="Quattrocento Sans"/>
                <a:cs typeface="Quattrocento Sans"/>
                <a:sym typeface="Quattrocento Sans"/>
              </a:rPr>
              <a:t>Hypothesis</a:t>
            </a:r>
            <a:endParaRPr sz="1100" dirty="0">
              <a:solidFill>
                <a:srgbClr val="999999"/>
              </a:solidFill>
            </a:endParaRPr>
          </a:p>
        </p:txBody>
      </p:sp>
      <p:sp>
        <p:nvSpPr>
          <p:cNvPr id="971" name="Google Shape;187;p41">
            <a:extLst>
              <a:ext uri="{FF2B5EF4-FFF2-40B4-BE49-F238E27FC236}">
                <a16:creationId xmlns:a16="http://schemas.microsoft.com/office/drawing/2014/main" id="{387D9B74-94F4-02A4-7D03-1D83B6A4533F}"/>
              </a:ext>
            </a:extLst>
          </p:cNvPr>
          <p:cNvSpPr/>
          <p:nvPr/>
        </p:nvSpPr>
        <p:spPr>
          <a:xfrm>
            <a:off x="-17385" y="992283"/>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rgbClr val="999999"/>
                </a:solidFill>
                <a:latin typeface="Quattrocento Sans"/>
                <a:sym typeface="Quattrocento Sans"/>
              </a:rPr>
              <a:t>Overview</a:t>
            </a:r>
            <a:endParaRPr sz="1100" dirty="0">
              <a:solidFill>
                <a:srgbClr val="999999"/>
              </a:solidFill>
            </a:endParaRPr>
          </a:p>
        </p:txBody>
      </p:sp>
      <p:grpSp>
        <p:nvGrpSpPr>
          <p:cNvPr id="909" name="Group 908">
            <a:extLst>
              <a:ext uri="{FF2B5EF4-FFF2-40B4-BE49-F238E27FC236}">
                <a16:creationId xmlns:a16="http://schemas.microsoft.com/office/drawing/2014/main" id="{47478F1E-BB22-B2DB-C5F4-751846B4271B}"/>
              </a:ext>
            </a:extLst>
          </p:cNvPr>
          <p:cNvGrpSpPr/>
          <p:nvPr/>
        </p:nvGrpSpPr>
        <p:grpSpPr>
          <a:xfrm>
            <a:off x="2309880" y="1598813"/>
            <a:ext cx="6486300" cy="2974500"/>
            <a:chOff x="2309875" y="868400"/>
            <a:chExt cx="6486300" cy="2974500"/>
          </a:xfrm>
        </p:grpSpPr>
        <p:sp>
          <p:nvSpPr>
            <p:cNvPr id="892" name="Google Shape;892;p48"/>
            <p:cNvSpPr/>
            <p:nvPr/>
          </p:nvSpPr>
          <p:spPr>
            <a:xfrm>
              <a:off x="2309875" y="868400"/>
              <a:ext cx="6486300" cy="2974500"/>
            </a:xfrm>
            <a:prstGeom prst="roundRect">
              <a:avLst>
                <a:gd name="adj" fmla="val 7408"/>
              </a:avLst>
            </a:prstGeom>
            <a:solidFill>
              <a:srgbClr val="0B090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Quattrocento Sans"/>
                <a:ea typeface="Quattrocento Sans"/>
                <a:cs typeface="Quattrocento Sans"/>
                <a:sym typeface="Quattrocento Sans"/>
              </a:endParaRPr>
            </a:p>
          </p:txBody>
        </p:sp>
        <p:pic>
          <p:nvPicPr>
            <p:cNvPr id="897" name="Google Shape;901;p48" descr="Graphical user interface&#10;&#10;Description automatically generated">
              <a:extLst>
                <a:ext uri="{FF2B5EF4-FFF2-40B4-BE49-F238E27FC236}">
                  <a16:creationId xmlns:a16="http://schemas.microsoft.com/office/drawing/2014/main" id="{30B12BE9-721F-B217-FB4E-4996910CC9B6}"/>
                </a:ext>
              </a:extLst>
            </p:cNvPr>
            <p:cNvPicPr preferRelativeResize="0"/>
            <p:nvPr/>
          </p:nvPicPr>
          <p:blipFill rotWithShape="1">
            <a:blip r:embed="rId4">
              <a:alphaModFix/>
              <a:duotone>
                <a:schemeClr val="bg2">
                  <a:shade val="45000"/>
                  <a:satMod val="135000"/>
                </a:schemeClr>
                <a:prstClr val="white"/>
              </a:duotone>
              <a:extLst>
                <a:ext uri="{BEBA8EAE-BF5A-486C-A8C5-ECC9F3942E4B}">
                  <a14:imgProps xmlns:a14="http://schemas.microsoft.com/office/drawing/2010/main">
                    <a14:imgLayer r:embed="rId5">
                      <a14:imgEffect>
                        <a14:artisticLightScreen/>
                      </a14:imgEffect>
                      <a14:imgEffect>
                        <a14:colorTemperature colorTemp="11200"/>
                      </a14:imgEffect>
                      <a14:imgEffect>
                        <a14:brightnessContrast bright="40000" contrast="-40000"/>
                      </a14:imgEffect>
                    </a14:imgLayer>
                  </a14:imgProps>
                </a:ext>
              </a:extLst>
            </a:blip>
            <a:srcRect/>
            <a:stretch/>
          </p:blipFill>
          <p:spPr>
            <a:xfrm>
              <a:off x="2376063" y="1050639"/>
              <a:ext cx="6353923" cy="2647468"/>
            </a:xfrm>
            <a:prstGeom prst="rect">
              <a:avLst/>
            </a:prstGeom>
            <a:noFill/>
            <a:ln>
              <a:noFill/>
            </a:ln>
          </p:spPr>
        </p:pic>
        <p:sp>
          <p:nvSpPr>
            <p:cNvPr id="898" name="Rectangle 897">
              <a:extLst>
                <a:ext uri="{FF2B5EF4-FFF2-40B4-BE49-F238E27FC236}">
                  <a16:creationId xmlns:a16="http://schemas.microsoft.com/office/drawing/2014/main" id="{FBD3395A-E52A-A386-70DE-8D82F9616F06}"/>
                </a:ext>
              </a:extLst>
            </p:cNvPr>
            <p:cNvSpPr/>
            <p:nvPr/>
          </p:nvSpPr>
          <p:spPr>
            <a:xfrm>
              <a:off x="2734888" y="1214421"/>
              <a:ext cx="2826328" cy="2122129"/>
            </a:xfrm>
            <a:prstGeom prst="rect">
              <a:avLst/>
            </a:prstGeom>
            <a:solidFill>
              <a:srgbClr val="0B09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9" name="Rectangle 898">
              <a:extLst>
                <a:ext uri="{FF2B5EF4-FFF2-40B4-BE49-F238E27FC236}">
                  <a16:creationId xmlns:a16="http://schemas.microsoft.com/office/drawing/2014/main" id="{ABBF8297-583C-EA42-0A60-C103AC366EA5}"/>
                </a:ext>
              </a:extLst>
            </p:cNvPr>
            <p:cNvSpPr/>
            <p:nvPr/>
          </p:nvSpPr>
          <p:spPr>
            <a:xfrm>
              <a:off x="5784969" y="1267383"/>
              <a:ext cx="2826328" cy="2122129"/>
            </a:xfrm>
            <a:prstGeom prst="rect">
              <a:avLst/>
            </a:prstGeom>
            <a:solidFill>
              <a:srgbClr val="0B09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2" name="Google Shape;901;p48" descr="Graphical user interface&#10;&#10;Description automatically generated">
              <a:extLst>
                <a:ext uri="{FF2B5EF4-FFF2-40B4-BE49-F238E27FC236}">
                  <a16:creationId xmlns:a16="http://schemas.microsoft.com/office/drawing/2014/main" id="{8FFA8636-E96D-38CD-05C4-DC1A763F55B1}"/>
                </a:ext>
              </a:extLst>
            </p:cNvPr>
            <p:cNvPicPr preferRelativeResize="0"/>
            <p:nvPr/>
          </p:nvPicPr>
          <p:blipFill rotWithShape="1">
            <a:blip r:embed="rId6">
              <a:alphaModFix/>
            </a:blip>
            <a:srcRect l="5254" t="8187" r="49217" b="13655"/>
            <a:stretch/>
          </p:blipFill>
          <p:spPr>
            <a:xfrm>
              <a:off x="2709949" y="1267382"/>
              <a:ext cx="2892829" cy="2070000"/>
            </a:xfrm>
            <a:prstGeom prst="rect">
              <a:avLst/>
            </a:prstGeom>
            <a:noFill/>
            <a:ln>
              <a:noFill/>
            </a:ln>
          </p:spPr>
        </p:pic>
        <p:pic>
          <p:nvPicPr>
            <p:cNvPr id="903" name="Google Shape;901;p48" descr="Graphical user interface&#10;&#10;Description automatically generated">
              <a:extLst>
                <a:ext uri="{FF2B5EF4-FFF2-40B4-BE49-F238E27FC236}">
                  <a16:creationId xmlns:a16="http://schemas.microsoft.com/office/drawing/2014/main" id="{F7555A69-C56A-7216-285A-4EA682F2027E}"/>
                </a:ext>
              </a:extLst>
            </p:cNvPr>
            <p:cNvPicPr preferRelativeResize="0"/>
            <p:nvPr/>
          </p:nvPicPr>
          <p:blipFill rotWithShape="1">
            <a:blip r:embed="rId6">
              <a:alphaModFix/>
            </a:blip>
            <a:srcRect l="54472" t="6187" b="13656"/>
            <a:stretch/>
          </p:blipFill>
          <p:spPr>
            <a:xfrm>
              <a:off x="5837157" y="1214421"/>
              <a:ext cx="2892829" cy="2122129"/>
            </a:xfrm>
            <a:prstGeom prst="rect">
              <a:avLst/>
            </a:prstGeom>
            <a:noFill/>
            <a:ln>
              <a:noFill/>
            </a:ln>
          </p:spPr>
        </p:pic>
        <p:sp>
          <p:nvSpPr>
            <p:cNvPr id="904" name="Rectangle 903">
              <a:extLst>
                <a:ext uri="{FF2B5EF4-FFF2-40B4-BE49-F238E27FC236}">
                  <a16:creationId xmlns:a16="http://schemas.microsoft.com/office/drawing/2014/main" id="{A59BD674-95CB-9BC0-09F5-E8174FBE75D8}"/>
                </a:ext>
              </a:extLst>
            </p:cNvPr>
            <p:cNvSpPr/>
            <p:nvPr/>
          </p:nvSpPr>
          <p:spPr>
            <a:xfrm>
              <a:off x="3322366" y="3527049"/>
              <a:ext cx="1650764" cy="197117"/>
            </a:xfrm>
            <a:prstGeom prst="rect">
              <a:avLst/>
            </a:prstGeom>
            <a:solidFill>
              <a:srgbClr val="0B09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lumMod val="75000"/>
                    </a:schemeClr>
                  </a:solidFill>
                  <a:latin typeface=""/>
                </a:rPr>
                <a:t>LOG Danceability</a:t>
              </a:r>
            </a:p>
          </p:txBody>
        </p:sp>
        <p:sp>
          <p:nvSpPr>
            <p:cNvPr id="905" name="Rectangle 904">
              <a:extLst>
                <a:ext uri="{FF2B5EF4-FFF2-40B4-BE49-F238E27FC236}">
                  <a16:creationId xmlns:a16="http://schemas.microsoft.com/office/drawing/2014/main" id="{7C4D69C0-50FC-61DE-E931-BA4ACCE7DAF7}"/>
                </a:ext>
              </a:extLst>
            </p:cNvPr>
            <p:cNvSpPr/>
            <p:nvPr/>
          </p:nvSpPr>
          <p:spPr>
            <a:xfrm>
              <a:off x="6372751" y="3512616"/>
              <a:ext cx="1650764" cy="197117"/>
            </a:xfrm>
            <a:prstGeom prst="rect">
              <a:avLst/>
            </a:prstGeom>
            <a:solidFill>
              <a:srgbClr val="0B09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lumMod val="75000"/>
                    </a:schemeClr>
                  </a:solidFill>
                  <a:latin typeface=""/>
                </a:rPr>
                <a:t>LOG Danceability</a:t>
              </a:r>
            </a:p>
          </p:txBody>
        </p:sp>
        <p:sp>
          <p:nvSpPr>
            <p:cNvPr id="906" name="Rectangle 905">
              <a:extLst>
                <a:ext uri="{FF2B5EF4-FFF2-40B4-BE49-F238E27FC236}">
                  <a16:creationId xmlns:a16="http://schemas.microsoft.com/office/drawing/2014/main" id="{9B3FAC17-4CF5-4550-9CB1-02C4EB20EC2A}"/>
                </a:ext>
              </a:extLst>
            </p:cNvPr>
            <p:cNvSpPr/>
            <p:nvPr/>
          </p:nvSpPr>
          <p:spPr>
            <a:xfrm>
              <a:off x="3306844" y="1035416"/>
              <a:ext cx="1650764" cy="197117"/>
            </a:xfrm>
            <a:prstGeom prst="rect">
              <a:avLst/>
            </a:prstGeom>
            <a:solidFill>
              <a:srgbClr val="0B09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bg1">
                      <a:lumMod val="75000"/>
                    </a:schemeClr>
                  </a:solidFill>
                  <a:latin typeface=""/>
                </a:rPr>
                <a:t>Tiktok</a:t>
              </a:r>
              <a:r>
                <a:rPr lang="en-US" sz="600" dirty="0">
                  <a:solidFill>
                    <a:schemeClr val="bg1">
                      <a:lumMod val="75000"/>
                    </a:schemeClr>
                  </a:solidFill>
                  <a:latin typeface=""/>
                </a:rPr>
                <a:t> = 0</a:t>
              </a:r>
            </a:p>
          </p:txBody>
        </p:sp>
        <p:sp>
          <p:nvSpPr>
            <p:cNvPr id="907" name="Rectangle 906">
              <a:extLst>
                <a:ext uri="{FF2B5EF4-FFF2-40B4-BE49-F238E27FC236}">
                  <a16:creationId xmlns:a16="http://schemas.microsoft.com/office/drawing/2014/main" id="{4EE1C30C-F033-3603-D717-0AF1598E78AD}"/>
                </a:ext>
              </a:extLst>
            </p:cNvPr>
            <p:cNvSpPr/>
            <p:nvPr/>
          </p:nvSpPr>
          <p:spPr>
            <a:xfrm>
              <a:off x="6374142" y="1035416"/>
              <a:ext cx="1650764" cy="197117"/>
            </a:xfrm>
            <a:prstGeom prst="rect">
              <a:avLst/>
            </a:prstGeom>
            <a:solidFill>
              <a:srgbClr val="0B09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bg1">
                      <a:lumMod val="75000"/>
                    </a:schemeClr>
                  </a:solidFill>
                  <a:latin typeface=""/>
                </a:rPr>
                <a:t>Tiktok</a:t>
              </a:r>
              <a:r>
                <a:rPr lang="en-US" sz="600" dirty="0">
                  <a:solidFill>
                    <a:schemeClr val="bg1">
                      <a:lumMod val="75000"/>
                    </a:schemeClr>
                  </a:solidFill>
                  <a:latin typeface=""/>
                </a:rPr>
                <a:t> = 1</a:t>
              </a:r>
            </a:p>
          </p:txBody>
        </p:sp>
        <p:sp>
          <p:nvSpPr>
            <p:cNvPr id="908" name="Rectangle 907">
              <a:extLst>
                <a:ext uri="{FF2B5EF4-FFF2-40B4-BE49-F238E27FC236}">
                  <a16:creationId xmlns:a16="http://schemas.microsoft.com/office/drawing/2014/main" id="{239EBF1A-70DC-C8DF-32F9-1F4C11AA2287}"/>
                </a:ext>
              </a:extLst>
            </p:cNvPr>
            <p:cNvSpPr/>
            <p:nvPr/>
          </p:nvSpPr>
          <p:spPr>
            <a:xfrm rot="16200000">
              <a:off x="1637594" y="2203823"/>
              <a:ext cx="1650764" cy="197117"/>
            </a:xfrm>
            <a:prstGeom prst="rect">
              <a:avLst/>
            </a:prstGeom>
            <a:solidFill>
              <a:srgbClr val="0B09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lumMod val="75000"/>
                    </a:schemeClr>
                  </a:solidFill>
                  <a:latin typeface=""/>
                </a:rPr>
                <a:t>LOG weeks on chart</a:t>
              </a:r>
            </a:p>
          </p:txBody>
        </p:sp>
      </p:grpSp>
      <p:sp>
        <p:nvSpPr>
          <p:cNvPr id="912" name="Google Shape;212;p41">
            <a:extLst>
              <a:ext uri="{FF2B5EF4-FFF2-40B4-BE49-F238E27FC236}">
                <a16:creationId xmlns:a16="http://schemas.microsoft.com/office/drawing/2014/main" id="{9A712DD6-7364-A6ED-0407-BD1E9E0AAED3}"/>
              </a:ext>
            </a:extLst>
          </p:cNvPr>
          <p:cNvSpPr/>
          <p:nvPr/>
        </p:nvSpPr>
        <p:spPr>
          <a:xfrm>
            <a:off x="-17385" y="2670719"/>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dirty="0">
                <a:solidFill>
                  <a:schemeClr val="bg1"/>
                </a:solidFill>
                <a:latin typeface="Quattrocento Sans"/>
                <a:ea typeface="Quattrocento Sans"/>
                <a:cs typeface="Quattrocento Sans"/>
                <a:sym typeface="Quattrocento Sans"/>
              </a:rPr>
              <a:t>Data Visualization</a:t>
            </a:r>
            <a:endParaRPr sz="1100" dirty="0">
              <a:solidFill>
                <a:schemeClr val="bg1"/>
              </a:solidFill>
            </a:endParaRPr>
          </a:p>
        </p:txBody>
      </p:sp>
      <p:sp>
        <p:nvSpPr>
          <p:cNvPr id="913" name="Google Shape;188;p41">
            <a:extLst>
              <a:ext uri="{FF2B5EF4-FFF2-40B4-BE49-F238E27FC236}">
                <a16:creationId xmlns:a16="http://schemas.microsoft.com/office/drawing/2014/main" id="{F817A094-20EE-8447-5B77-7326843300AC}"/>
              </a:ext>
            </a:extLst>
          </p:cNvPr>
          <p:cNvSpPr/>
          <p:nvPr/>
        </p:nvSpPr>
        <p:spPr>
          <a:xfrm>
            <a:off x="-17385" y="395846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rgbClr val="999999"/>
                </a:solidFill>
                <a:latin typeface="Quattrocento Sans"/>
                <a:ea typeface="Quattrocento Sans"/>
                <a:cs typeface="Quattrocento Sans"/>
                <a:sym typeface="Quattrocento Sans"/>
              </a:rPr>
              <a:t>Conclusion</a:t>
            </a:r>
            <a:endParaRPr sz="1100">
              <a:solidFill>
                <a:srgbClr val="999999"/>
              </a:solidFill>
            </a:endParaRPr>
          </a:p>
        </p:txBody>
      </p:sp>
      <p:sp>
        <p:nvSpPr>
          <p:cNvPr id="914" name="Google Shape;189;p41">
            <a:extLst>
              <a:ext uri="{FF2B5EF4-FFF2-40B4-BE49-F238E27FC236}">
                <a16:creationId xmlns:a16="http://schemas.microsoft.com/office/drawing/2014/main" id="{BCCCD963-6B78-4CCE-152D-3EDA92A14320}"/>
              </a:ext>
            </a:extLst>
          </p:cNvPr>
          <p:cNvSpPr/>
          <p:nvPr/>
        </p:nvSpPr>
        <p:spPr>
          <a:xfrm>
            <a:off x="-17385" y="4349200"/>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rgbClr val="999999"/>
                </a:solidFill>
                <a:latin typeface="Quattrocento Sans"/>
                <a:ea typeface="Quattrocento Sans"/>
                <a:cs typeface="Quattrocento Sans"/>
                <a:sym typeface="Quattrocento Sans"/>
              </a:rPr>
              <a:t>Q&amp;A</a:t>
            </a:r>
            <a:endParaRPr sz="1100">
              <a:solidFill>
                <a:srgbClr val="999999"/>
              </a:solidFill>
            </a:endParaRPr>
          </a:p>
        </p:txBody>
      </p:sp>
      <p:pic>
        <p:nvPicPr>
          <p:cNvPr id="915" name="Google Shape;242;p41" descr="Badge Question Mark outline">
            <a:extLst>
              <a:ext uri="{FF2B5EF4-FFF2-40B4-BE49-F238E27FC236}">
                <a16:creationId xmlns:a16="http://schemas.microsoft.com/office/drawing/2014/main" id="{38B8FF28-E0C8-B623-B91F-EE803A5F87EA}"/>
              </a:ext>
            </a:extLst>
          </p:cNvPr>
          <p:cNvPicPr preferRelativeResize="0"/>
          <p:nvPr/>
        </p:nvPicPr>
        <p:blipFill rotWithShape="1">
          <a:blip r:embed="rId7">
            <a:alphaModFix/>
            <a:extLst>
              <a:ext uri="{BEBA8EAE-BF5A-486C-A8C5-ECC9F3942E4B}">
                <a14:imgProps xmlns:a14="http://schemas.microsoft.com/office/drawing/2010/main">
                  <a14:imgLayer r:embed="rId8">
                    <a14:imgEffect>
                      <a14:brightnessContrast bright="-20000"/>
                    </a14:imgEffect>
                  </a14:imgLayer>
                </a14:imgProps>
              </a:ext>
            </a:extLst>
          </a:blip>
          <a:srcRect/>
          <a:stretch/>
        </p:blipFill>
        <p:spPr>
          <a:xfrm>
            <a:off x="209621" y="4370438"/>
            <a:ext cx="213241" cy="213241"/>
          </a:xfrm>
          <a:prstGeom prst="rect">
            <a:avLst/>
          </a:prstGeom>
          <a:noFill/>
          <a:ln>
            <a:noFill/>
          </a:ln>
        </p:spPr>
      </p:pic>
      <p:pic>
        <p:nvPicPr>
          <p:cNvPr id="916" name="Google Shape;243;p41" descr="Customer review outline">
            <a:extLst>
              <a:ext uri="{FF2B5EF4-FFF2-40B4-BE49-F238E27FC236}">
                <a16:creationId xmlns:a16="http://schemas.microsoft.com/office/drawing/2014/main" id="{7574589C-944D-833C-AB01-A8A9D02818CC}"/>
              </a:ext>
            </a:extLst>
          </p:cNvPr>
          <p:cNvPicPr preferRelativeResize="0"/>
          <p:nvPr/>
        </p:nvPicPr>
        <p:blipFill rotWithShape="1">
          <a:blip r:embed="rId9">
            <a:alphaModFix/>
            <a:extLst>
              <a:ext uri="{BEBA8EAE-BF5A-486C-A8C5-ECC9F3942E4B}">
                <a14:imgProps xmlns:a14="http://schemas.microsoft.com/office/drawing/2010/main">
                  <a14:imgLayer r:embed="rId10">
                    <a14:imgEffect>
                      <a14:brightnessContrast bright="-20000"/>
                    </a14:imgEffect>
                  </a14:imgLayer>
                </a14:imgProps>
              </a:ext>
            </a:extLst>
          </a:blip>
          <a:srcRect/>
          <a:stretch/>
        </p:blipFill>
        <p:spPr>
          <a:xfrm>
            <a:off x="209621" y="3999173"/>
            <a:ext cx="213241" cy="213241"/>
          </a:xfrm>
          <a:prstGeom prst="rect">
            <a:avLst/>
          </a:prstGeom>
          <a:noFill/>
          <a:ln>
            <a:noFill/>
          </a:ln>
        </p:spPr>
      </p:pic>
    </p:spTree>
    <p:extLst>
      <p:ext uri="{BB962C8B-B14F-4D97-AF65-F5344CB8AC3E}">
        <p14:creationId xmlns:p14="http://schemas.microsoft.com/office/powerpoint/2010/main" val="16898857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6">
      <a:dk1>
        <a:srgbClr val="000000"/>
      </a:dk1>
      <a:lt1>
        <a:srgbClr val="FFFFFF"/>
      </a:lt1>
      <a:dk2>
        <a:srgbClr val="44546A"/>
      </a:dk2>
      <a:lt2>
        <a:srgbClr val="E7E6E6"/>
      </a:lt2>
      <a:accent1>
        <a:srgbClr val="00B0F0"/>
      </a:accent1>
      <a:accent2>
        <a:srgbClr val="00FFCC"/>
      </a:accent2>
      <a:accent3>
        <a:srgbClr val="00B0F0"/>
      </a:accent3>
      <a:accent4>
        <a:srgbClr val="00FFCC"/>
      </a:accent4>
      <a:accent5>
        <a:srgbClr val="00B0F0"/>
      </a:accent5>
      <a:accent6>
        <a:srgbClr val="00FFC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1152</TotalTime>
  <Words>2253</Words>
  <Application>Microsoft Macintosh PowerPoint</Application>
  <PresentationFormat>On-screen Show (16:9)</PresentationFormat>
  <Paragraphs>339</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Quattrocento Sans</vt:lpstr>
      <vt:lpstr>Arial</vt:lpstr>
      <vt:lpstr>Roboto</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Jiang XinYi</cp:lastModifiedBy>
  <cp:revision>9</cp:revision>
  <dcterms:modified xsi:type="dcterms:W3CDTF">2022-12-03T23:57:15Z</dcterms:modified>
</cp:coreProperties>
</file>